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330" r:id="rId3"/>
    <p:sldId id="340" r:id="rId4"/>
    <p:sldId id="331" r:id="rId5"/>
    <p:sldId id="347" r:id="rId6"/>
    <p:sldId id="332" r:id="rId7"/>
    <p:sldId id="344" r:id="rId8"/>
    <p:sldId id="346" r:id="rId9"/>
    <p:sldId id="339" r:id="rId10"/>
    <p:sldId id="338" r:id="rId11"/>
  </p:sldIdLst>
  <p:sldSz cx="9144000" cy="6858000" type="screen4x3"/>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FF"/>
    <a:srgbClr val="006600"/>
    <a:srgbClr val="FF505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08" autoAdjust="0"/>
  </p:normalViewPr>
  <p:slideViewPr>
    <p:cSldViewPr>
      <p:cViewPr>
        <p:scale>
          <a:sx n="69" d="100"/>
          <a:sy n="69" d="100"/>
        </p:scale>
        <p:origin x="-118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46351" cy="496094"/>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729" y="0"/>
            <a:ext cx="2946351" cy="496094"/>
          </a:xfrm>
          <a:prstGeom prst="rect">
            <a:avLst/>
          </a:prstGeom>
        </p:spPr>
        <p:txBody>
          <a:bodyPr vert="horz" lIns="91440" tIns="45720" rIns="91440" bIns="45720" rtlCol="0"/>
          <a:lstStyle>
            <a:lvl1pPr algn="r">
              <a:defRPr sz="1200"/>
            </a:lvl1pPr>
          </a:lstStyle>
          <a:p>
            <a:fld id="{1E860FD0-1DAA-43DA-A0AA-F6D4D1A5534D}" type="datetimeFigureOut">
              <a:rPr lang="zh-TW" altLang="en-US" smtClean="0"/>
              <a:t>2015/8/11</a:t>
            </a:fld>
            <a:endParaRPr lang="zh-TW" altLang="en-US"/>
          </a:p>
        </p:txBody>
      </p:sp>
      <p:sp>
        <p:nvSpPr>
          <p:cNvPr id="4" name="頁尾版面配置區 3"/>
          <p:cNvSpPr>
            <a:spLocks noGrp="1"/>
          </p:cNvSpPr>
          <p:nvPr>
            <p:ph type="ftr" sz="quarter" idx="2"/>
          </p:nvPr>
        </p:nvSpPr>
        <p:spPr>
          <a:xfrm>
            <a:off x="1" y="9428960"/>
            <a:ext cx="2946351" cy="496093"/>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729" y="9428960"/>
            <a:ext cx="2946351" cy="496093"/>
          </a:xfrm>
          <a:prstGeom prst="rect">
            <a:avLst/>
          </a:prstGeom>
        </p:spPr>
        <p:txBody>
          <a:bodyPr vert="horz" lIns="91440" tIns="45720" rIns="91440" bIns="45720" rtlCol="0" anchor="b"/>
          <a:lstStyle>
            <a:lvl1pPr algn="r">
              <a:defRPr sz="1200"/>
            </a:lvl1pPr>
          </a:lstStyle>
          <a:p>
            <a:fld id="{2680AC3C-E1A5-468F-BC6B-B3126970801F}" type="slidenum">
              <a:rPr lang="zh-TW" altLang="en-US" smtClean="0"/>
              <a:t>‹#›</a:t>
            </a:fld>
            <a:endParaRPr lang="zh-TW" altLang="en-US"/>
          </a:p>
        </p:txBody>
      </p:sp>
    </p:spTree>
    <p:extLst>
      <p:ext uri="{BB962C8B-B14F-4D97-AF65-F5344CB8AC3E}">
        <p14:creationId xmlns:p14="http://schemas.microsoft.com/office/powerpoint/2010/main" val="22367447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2946351" cy="496094"/>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49730" y="0"/>
            <a:ext cx="2946351" cy="496094"/>
          </a:xfrm>
          <a:prstGeom prst="rect">
            <a:avLst/>
          </a:prstGeom>
        </p:spPr>
        <p:txBody>
          <a:bodyPr vert="horz" lIns="91440" tIns="45720" rIns="91440" bIns="45720" rtlCol="0"/>
          <a:lstStyle>
            <a:lvl1pPr algn="r">
              <a:defRPr sz="1200"/>
            </a:lvl1pPr>
          </a:lstStyle>
          <a:p>
            <a:fld id="{BD4C6C9C-68F3-4283-8E80-6C8679F02754}" type="datetimeFigureOut">
              <a:rPr lang="zh-TW" altLang="en-US" smtClean="0"/>
              <a:t>2015/8/11</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930" y="4715274"/>
            <a:ext cx="5437821" cy="4466432"/>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2" y="9428961"/>
            <a:ext cx="2946351" cy="496093"/>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730" y="9428961"/>
            <a:ext cx="2946351" cy="496093"/>
          </a:xfrm>
          <a:prstGeom prst="rect">
            <a:avLst/>
          </a:prstGeom>
        </p:spPr>
        <p:txBody>
          <a:bodyPr vert="horz" lIns="91440" tIns="45720" rIns="91440" bIns="45720" rtlCol="0" anchor="b"/>
          <a:lstStyle>
            <a:lvl1pPr algn="r">
              <a:defRPr sz="1200"/>
            </a:lvl1pPr>
          </a:lstStyle>
          <a:p>
            <a:fld id="{332C4937-F512-474C-9713-19C5A8FEC4FB}" type="slidenum">
              <a:rPr lang="zh-TW" altLang="en-US" smtClean="0"/>
              <a:t>‹#›</a:t>
            </a:fld>
            <a:endParaRPr lang="zh-TW" altLang="en-US"/>
          </a:p>
        </p:txBody>
      </p:sp>
    </p:spTree>
    <p:extLst>
      <p:ext uri="{BB962C8B-B14F-4D97-AF65-F5344CB8AC3E}">
        <p14:creationId xmlns:p14="http://schemas.microsoft.com/office/powerpoint/2010/main" val="145702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1</a:t>
            </a:r>
            <a:r>
              <a:rPr lang="zh-TW" altLang="en-US" dirty="0" smtClean="0"/>
              <a:t>名勞動型「大學生」兼任助理，每個月發給</a:t>
            </a:r>
            <a:r>
              <a:rPr lang="en-US" altLang="zh-TW" dirty="0" smtClean="0"/>
              <a:t>6,000</a:t>
            </a:r>
            <a:r>
              <a:rPr lang="zh-TW" altLang="en-US" dirty="0" smtClean="0"/>
              <a:t>元，</a:t>
            </a:r>
            <a:r>
              <a:rPr lang="en-US" altLang="zh-TW" dirty="0" smtClean="0"/>
              <a:t>1</a:t>
            </a:r>
            <a:r>
              <a:rPr lang="zh-TW" altLang="en-US" dirty="0" smtClean="0"/>
              <a:t>年發給費用</a:t>
            </a:r>
            <a:r>
              <a:rPr lang="en-US" altLang="zh-TW" dirty="0" smtClean="0"/>
              <a:t>72,000</a:t>
            </a:r>
            <a:r>
              <a:rPr lang="zh-TW" altLang="en-US" dirty="0" smtClean="0"/>
              <a:t>元，另雇主負擔勞健保、勞退</a:t>
            </a:r>
            <a:r>
              <a:rPr lang="en-US" altLang="zh-TW" dirty="0" smtClean="0"/>
              <a:t>28,896</a:t>
            </a:r>
            <a:r>
              <a:rPr lang="zh-TW" altLang="en-US" dirty="0" smtClean="0"/>
              <a:t>元，年終工作獎金</a:t>
            </a:r>
            <a:r>
              <a:rPr lang="en-US" altLang="zh-TW" dirty="0" smtClean="0"/>
              <a:t>9,000</a:t>
            </a:r>
            <a:r>
              <a:rPr lang="zh-TW" altLang="en-US" dirty="0" smtClean="0"/>
              <a:t>元，</a:t>
            </a:r>
            <a:r>
              <a:rPr lang="en-US" altLang="zh-TW" dirty="0" smtClean="0"/>
              <a:t>1</a:t>
            </a:r>
            <a:r>
              <a:rPr lang="zh-TW" altLang="en-US" dirty="0" smtClean="0"/>
              <a:t>年所需總經費約</a:t>
            </a:r>
            <a:r>
              <a:rPr lang="en-US" altLang="zh-TW" dirty="0" smtClean="0"/>
              <a:t>109,896</a:t>
            </a:r>
            <a:r>
              <a:rPr lang="zh-TW" altLang="en-US" dirty="0" smtClean="0"/>
              <a:t>元。</a:t>
            </a:r>
            <a:endParaRPr lang="zh-TW" altLang="en-US" dirty="0"/>
          </a:p>
        </p:txBody>
      </p:sp>
      <p:sp>
        <p:nvSpPr>
          <p:cNvPr id="4" name="投影片編號版面配置區 3"/>
          <p:cNvSpPr>
            <a:spLocks noGrp="1"/>
          </p:cNvSpPr>
          <p:nvPr>
            <p:ph type="sldNum" sz="quarter" idx="10"/>
          </p:nvPr>
        </p:nvSpPr>
        <p:spPr/>
        <p:txBody>
          <a:bodyPr/>
          <a:lstStyle/>
          <a:p>
            <a:fld id="{332C4937-F512-474C-9713-19C5A8FEC4FB}" type="slidenum">
              <a:rPr lang="zh-TW" altLang="en-US" smtClean="0"/>
              <a:t>2</a:t>
            </a:fld>
            <a:endParaRPr lang="zh-TW" altLang="en-US"/>
          </a:p>
        </p:txBody>
      </p:sp>
    </p:spTree>
    <p:extLst>
      <p:ext uri="{BB962C8B-B14F-4D97-AF65-F5344CB8AC3E}">
        <p14:creationId xmlns:p14="http://schemas.microsoft.com/office/powerpoint/2010/main" val="1515963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1</a:t>
            </a:r>
            <a:r>
              <a:rPr lang="zh-TW" altLang="en-US" dirty="0" smtClean="0"/>
              <a:t>名勞動型「大學生」兼任助理，每個月發給</a:t>
            </a:r>
            <a:r>
              <a:rPr lang="en-US" altLang="zh-TW" dirty="0" smtClean="0"/>
              <a:t>6,000</a:t>
            </a:r>
            <a:r>
              <a:rPr lang="zh-TW" altLang="en-US" dirty="0" smtClean="0"/>
              <a:t>元，</a:t>
            </a:r>
            <a:r>
              <a:rPr lang="en-US" altLang="zh-TW" dirty="0" smtClean="0"/>
              <a:t>1</a:t>
            </a:r>
            <a:r>
              <a:rPr lang="zh-TW" altLang="en-US" dirty="0" smtClean="0"/>
              <a:t>年發給費用</a:t>
            </a:r>
            <a:r>
              <a:rPr lang="en-US" altLang="zh-TW" dirty="0" smtClean="0"/>
              <a:t>72,000</a:t>
            </a:r>
            <a:r>
              <a:rPr lang="zh-TW" altLang="en-US" dirty="0" smtClean="0"/>
              <a:t>元，另雇主負擔勞健保、勞退</a:t>
            </a:r>
            <a:r>
              <a:rPr lang="en-US" altLang="zh-TW" dirty="0" smtClean="0"/>
              <a:t>28,896</a:t>
            </a:r>
            <a:r>
              <a:rPr lang="zh-TW" altLang="en-US" dirty="0" smtClean="0"/>
              <a:t>元，年終工作獎金</a:t>
            </a:r>
            <a:r>
              <a:rPr lang="en-US" altLang="zh-TW" dirty="0" smtClean="0"/>
              <a:t>9,000</a:t>
            </a:r>
            <a:r>
              <a:rPr lang="zh-TW" altLang="en-US" dirty="0" smtClean="0"/>
              <a:t>元，</a:t>
            </a:r>
            <a:r>
              <a:rPr lang="en-US" altLang="zh-TW" dirty="0" smtClean="0"/>
              <a:t>1</a:t>
            </a:r>
            <a:r>
              <a:rPr lang="zh-TW" altLang="en-US" dirty="0" smtClean="0"/>
              <a:t>年所需總經費約</a:t>
            </a:r>
            <a:r>
              <a:rPr lang="en-US" altLang="zh-TW" dirty="0" smtClean="0"/>
              <a:t>109,896</a:t>
            </a:r>
            <a:r>
              <a:rPr lang="zh-TW" altLang="en-US" dirty="0" smtClean="0"/>
              <a:t>元。</a:t>
            </a:r>
            <a:endParaRPr lang="zh-TW" altLang="en-US" dirty="0"/>
          </a:p>
        </p:txBody>
      </p:sp>
      <p:sp>
        <p:nvSpPr>
          <p:cNvPr id="4" name="投影片編號版面配置區 3"/>
          <p:cNvSpPr>
            <a:spLocks noGrp="1"/>
          </p:cNvSpPr>
          <p:nvPr>
            <p:ph type="sldNum" sz="quarter" idx="10"/>
          </p:nvPr>
        </p:nvSpPr>
        <p:spPr/>
        <p:txBody>
          <a:bodyPr/>
          <a:lstStyle/>
          <a:p>
            <a:fld id="{332C4937-F512-474C-9713-19C5A8FEC4FB}" type="slidenum">
              <a:rPr lang="zh-TW" altLang="en-US" smtClean="0"/>
              <a:t>3</a:t>
            </a:fld>
            <a:endParaRPr lang="zh-TW" altLang="en-US"/>
          </a:p>
        </p:txBody>
      </p:sp>
    </p:spTree>
    <p:extLst>
      <p:ext uri="{BB962C8B-B14F-4D97-AF65-F5344CB8AC3E}">
        <p14:creationId xmlns:p14="http://schemas.microsoft.com/office/powerpoint/2010/main" val="1515963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支給標準表有超連結可連到附件。</a:t>
            </a:r>
            <a:endParaRPr lang="zh-TW" altLang="en-US" dirty="0"/>
          </a:p>
        </p:txBody>
      </p:sp>
      <p:sp>
        <p:nvSpPr>
          <p:cNvPr id="4" name="投影片編號版面配置區 3"/>
          <p:cNvSpPr>
            <a:spLocks noGrp="1"/>
          </p:cNvSpPr>
          <p:nvPr>
            <p:ph type="sldNum" sz="quarter" idx="10"/>
          </p:nvPr>
        </p:nvSpPr>
        <p:spPr/>
        <p:txBody>
          <a:bodyPr/>
          <a:lstStyle/>
          <a:p>
            <a:fld id="{332C4937-F512-474C-9713-19C5A8FEC4FB}" type="slidenum">
              <a:rPr lang="zh-TW" altLang="en-US" smtClean="0"/>
              <a:t>4</a:t>
            </a:fld>
            <a:endParaRPr lang="zh-TW" altLang="en-US"/>
          </a:p>
        </p:txBody>
      </p:sp>
    </p:spTree>
    <p:extLst>
      <p:ext uri="{BB962C8B-B14F-4D97-AF65-F5344CB8AC3E}">
        <p14:creationId xmlns:p14="http://schemas.microsoft.com/office/powerpoint/2010/main" val="2688713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支給標準表有超連結可連到附件。</a:t>
            </a:r>
            <a:endParaRPr lang="zh-TW" altLang="en-US" dirty="0"/>
          </a:p>
        </p:txBody>
      </p:sp>
      <p:sp>
        <p:nvSpPr>
          <p:cNvPr id="4" name="投影片編號版面配置區 3"/>
          <p:cNvSpPr>
            <a:spLocks noGrp="1"/>
          </p:cNvSpPr>
          <p:nvPr>
            <p:ph type="sldNum" sz="quarter" idx="10"/>
          </p:nvPr>
        </p:nvSpPr>
        <p:spPr/>
        <p:txBody>
          <a:bodyPr/>
          <a:lstStyle/>
          <a:p>
            <a:fld id="{332C4937-F512-474C-9713-19C5A8FEC4FB}" type="slidenum">
              <a:rPr lang="zh-TW" altLang="en-US" smtClean="0"/>
              <a:t>5</a:t>
            </a:fld>
            <a:endParaRPr lang="zh-TW" altLang="en-US"/>
          </a:p>
        </p:txBody>
      </p:sp>
    </p:spTree>
    <p:extLst>
      <p:ext uri="{BB962C8B-B14F-4D97-AF65-F5344CB8AC3E}">
        <p14:creationId xmlns:p14="http://schemas.microsoft.com/office/powerpoint/2010/main" val="2688713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核定清單可以點選附件超連結，有示意圖</a:t>
            </a:r>
            <a:endParaRPr lang="zh-TW" altLang="en-US" dirty="0"/>
          </a:p>
        </p:txBody>
      </p:sp>
      <p:sp>
        <p:nvSpPr>
          <p:cNvPr id="4" name="投影片編號版面配置區 3"/>
          <p:cNvSpPr>
            <a:spLocks noGrp="1"/>
          </p:cNvSpPr>
          <p:nvPr>
            <p:ph type="sldNum" sz="quarter" idx="10"/>
          </p:nvPr>
        </p:nvSpPr>
        <p:spPr/>
        <p:txBody>
          <a:bodyPr/>
          <a:lstStyle/>
          <a:p>
            <a:fld id="{332C4937-F512-474C-9713-19C5A8FEC4FB}" type="slidenum">
              <a:rPr lang="zh-TW" altLang="en-US" smtClean="0"/>
              <a:t>6</a:t>
            </a:fld>
            <a:endParaRPr lang="zh-TW" altLang="en-US"/>
          </a:p>
        </p:txBody>
      </p:sp>
    </p:spTree>
    <p:extLst>
      <p:ext uri="{BB962C8B-B14F-4D97-AF65-F5344CB8AC3E}">
        <p14:creationId xmlns:p14="http://schemas.microsoft.com/office/powerpoint/2010/main" val="4251759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1</a:t>
            </a:r>
            <a:r>
              <a:rPr lang="zh-TW" altLang="en-US" dirty="0" smtClean="0"/>
              <a:t>名勞動型「大學生」兼任助理，每個月發給</a:t>
            </a:r>
            <a:r>
              <a:rPr lang="en-US" altLang="zh-TW" dirty="0" smtClean="0"/>
              <a:t>6,000</a:t>
            </a:r>
            <a:r>
              <a:rPr lang="zh-TW" altLang="en-US" dirty="0" smtClean="0"/>
              <a:t>元，</a:t>
            </a:r>
            <a:r>
              <a:rPr lang="en-US" altLang="zh-TW" dirty="0" smtClean="0"/>
              <a:t>1</a:t>
            </a:r>
            <a:r>
              <a:rPr lang="zh-TW" altLang="en-US" dirty="0" smtClean="0"/>
              <a:t>年發給費用</a:t>
            </a:r>
            <a:r>
              <a:rPr lang="en-US" altLang="zh-TW" dirty="0" smtClean="0"/>
              <a:t>72,000</a:t>
            </a:r>
            <a:r>
              <a:rPr lang="zh-TW" altLang="en-US" dirty="0" smtClean="0"/>
              <a:t>元，另雇主負擔勞健保、勞退</a:t>
            </a:r>
            <a:r>
              <a:rPr lang="en-US" altLang="zh-TW" dirty="0" smtClean="0"/>
              <a:t>28,896</a:t>
            </a:r>
            <a:r>
              <a:rPr lang="zh-TW" altLang="en-US" dirty="0" smtClean="0"/>
              <a:t>元，年終工作獎金</a:t>
            </a:r>
            <a:r>
              <a:rPr lang="en-US" altLang="zh-TW" dirty="0" smtClean="0"/>
              <a:t>9,000</a:t>
            </a:r>
            <a:r>
              <a:rPr lang="zh-TW" altLang="en-US" dirty="0" smtClean="0"/>
              <a:t>元，</a:t>
            </a:r>
            <a:r>
              <a:rPr lang="en-US" altLang="zh-TW" dirty="0" smtClean="0"/>
              <a:t>1</a:t>
            </a:r>
            <a:r>
              <a:rPr lang="zh-TW" altLang="en-US" dirty="0" smtClean="0"/>
              <a:t>年所需總經費約</a:t>
            </a:r>
            <a:r>
              <a:rPr lang="en-US" altLang="zh-TW" dirty="0" smtClean="0"/>
              <a:t>109,896</a:t>
            </a:r>
            <a:r>
              <a:rPr lang="zh-TW" altLang="en-US" dirty="0" smtClean="0"/>
              <a:t>元。</a:t>
            </a:r>
            <a:endParaRPr lang="zh-TW" altLang="en-US" dirty="0"/>
          </a:p>
        </p:txBody>
      </p:sp>
      <p:sp>
        <p:nvSpPr>
          <p:cNvPr id="4" name="投影片編號版面配置區 3"/>
          <p:cNvSpPr>
            <a:spLocks noGrp="1"/>
          </p:cNvSpPr>
          <p:nvPr>
            <p:ph type="sldNum" sz="quarter" idx="10"/>
          </p:nvPr>
        </p:nvSpPr>
        <p:spPr/>
        <p:txBody>
          <a:bodyPr/>
          <a:lstStyle/>
          <a:p>
            <a:fld id="{332C4937-F512-474C-9713-19C5A8FEC4FB}" type="slidenum">
              <a:rPr lang="zh-TW" altLang="en-US" smtClean="0"/>
              <a:t>7</a:t>
            </a:fld>
            <a:endParaRPr lang="zh-TW" altLang="en-US"/>
          </a:p>
        </p:txBody>
      </p:sp>
    </p:spTree>
    <p:extLst>
      <p:ext uri="{BB962C8B-B14F-4D97-AF65-F5344CB8AC3E}">
        <p14:creationId xmlns:p14="http://schemas.microsoft.com/office/powerpoint/2010/main" val="1515963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點選本頁右下角「</a:t>
            </a:r>
            <a:r>
              <a:rPr lang="en-US" altLang="zh-TW" dirty="0" smtClean="0"/>
              <a:t>back</a:t>
            </a:r>
            <a:r>
              <a:rPr lang="zh-TW" altLang="en-US" dirty="0" smtClean="0"/>
              <a:t>」可回到「配套措施」頁</a:t>
            </a:r>
            <a:endParaRPr lang="zh-TW" altLang="en-US" dirty="0"/>
          </a:p>
        </p:txBody>
      </p:sp>
      <p:sp>
        <p:nvSpPr>
          <p:cNvPr id="4" name="投影片編號版面配置區 3"/>
          <p:cNvSpPr>
            <a:spLocks noGrp="1"/>
          </p:cNvSpPr>
          <p:nvPr>
            <p:ph type="sldNum" sz="quarter" idx="10"/>
          </p:nvPr>
        </p:nvSpPr>
        <p:spPr/>
        <p:txBody>
          <a:bodyPr/>
          <a:lstStyle/>
          <a:p>
            <a:fld id="{332C4937-F512-474C-9713-19C5A8FEC4FB}" type="slidenum">
              <a:rPr lang="zh-TW" altLang="en-US" smtClean="0"/>
              <a:t>10</a:t>
            </a:fld>
            <a:endParaRPr lang="zh-TW" altLang="en-US"/>
          </a:p>
        </p:txBody>
      </p:sp>
    </p:spTree>
    <p:extLst>
      <p:ext uri="{BB962C8B-B14F-4D97-AF65-F5344CB8AC3E}">
        <p14:creationId xmlns:p14="http://schemas.microsoft.com/office/powerpoint/2010/main" val="27274117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7" name="Right Triangle 6"/>
          <p:cNvSpPr>
            <a:spLocks/>
          </p:cNvSpPr>
          <p:nvPr/>
        </p:nvSpPr>
        <p:spPr>
          <a:xfrm>
            <a:off x="0" y="6021288"/>
            <a:ext cx="3571875" cy="864096"/>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a:spLocks/>
          </p:cNvSpPr>
          <p:nvPr/>
        </p:nvSpPr>
        <p:spPr>
          <a:xfrm flipH="1">
            <a:off x="-2380" y="5477617"/>
            <a:ext cx="9146380" cy="1407767"/>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730403"/>
            <a:ext cx="9144000" cy="1204306"/>
          </a:xfrm>
        </p:spPr>
        <p:txBody>
          <a:bodyPr bIns="9144" anchor="ctr"/>
          <a:lstStyle>
            <a:lvl1pPr algn="ctr">
              <a:defRPr sz="4000">
                <a:latin typeface="標楷體" panose="03000509000000000000" pitchFamily="65" charset="-120"/>
                <a:ea typeface="標楷體" panose="03000509000000000000" pitchFamily="65" charset="-120"/>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 y="2966116"/>
            <a:ext cx="9144000" cy="329259"/>
          </a:xfrm>
        </p:spPr>
        <p:txBody>
          <a:bodyPr tIns="9144" anchor="ctr">
            <a:noAutofit/>
          </a:bodyPr>
          <a:lstStyle>
            <a:lvl1pPr marL="0" indent="0" algn="r">
              <a:buNone/>
              <a:defRPr kumimoji="0" lang="en-US" sz="2000" b="0" i="0" u="none" strike="noStrike" kern="1200" cap="all" spc="400" normalizeH="0" baseline="0" noProof="0" dirty="0" smtClean="0">
                <a:ln>
                  <a:noFill/>
                </a:ln>
                <a:solidFill>
                  <a:schemeClr val="tx1"/>
                </a:solidFill>
                <a:effectLst/>
                <a:uLnTx/>
                <a:uFillTx/>
                <a:latin typeface="標楷體" panose="03000509000000000000" pitchFamily="65" charset="-120"/>
                <a:ea typeface="標楷體" panose="03000509000000000000" pitchFamily="65" charset="-120"/>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smtClean="0"/>
              <a:t>按一下以編輯母片副標題樣式</a:t>
            </a:r>
            <a:endParaRPr lang="en-US" altLang="zh-TW" dirty="0" smtClean="0"/>
          </a:p>
        </p:txBody>
      </p:sp>
      <p:sp>
        <p:nvSpPr>
          <p:cNvPr id="4" name="Date Placeholder 3"/>
          <p:cNvSpPr>
            <a:spLocks noGrp="1"/>
          </p:cNvSpPr>
          <p:nvPr>
            <p:ph type="dt" sz="half" idx="10"/>
          </p:nvPr>
        </p:nvSpPr>
        <p:spPr>
          <a:xfrm>
            <a:off x="827584" y="3573016"/>
            <a:ext cx="2176272" cy="288032"/>
          </a:xfrm>
          <a:prstGeom prst="rect">
            <a:avLst/>
          </a:prstGeom>
        </p:spPr>
        <p:txBody>
          <a:bodyPr/>
          <a:lstStyle>
            <a:lvl1pPr>
              <a:defRPr sz="1400"/>
            </a:lvl1pPr>
          </a:lstStyle>
          <a:p>
            <a:fld id="{75AA600D-5149-4866-BE54-BF0841B04A4D}" type="datetime1">
              <a:rPr lang="zh-TW" altLang="en-US" smtClean="0"/>
              <a:t>2015/8/11</a:t>
            </a:fld>
            <a:endParaRPr lang="zh-TW" altLang="en-US"/>
          </a:p>
        </p:txBody>
      </p:sp>
      <p:sp>
        <p:nvSpPr>
          <p:cNvPr id="6" name="Slide Number Placeholder 5"/>
          <p:cNvSpPr>
            <a:spLocks noGrp="1"/>
          </p:cNvSpPr>
          <p:nvPr>
            <p:ph type="sldNum" sz="quarter" idx="12"/>
          </p:nvPr>
        </p:nvSpPr>
        <p:spPr/>
        <p:txBody>
          <a:bodyPr/>
          <a:lstStyle>
            <a:lvl1pPr>
              <a:defRPr b="1">
                <a:solidFill>
                  <a:schemeClr val="tx1"/>
                </a:solidFill>
                <a:latin typeface="標楷體" panose="03000509000000000000" pitchFamily="65" charset="-120"/>
                <a:ea typeface="標楷體" panose="03000509000000000000" pitchFamily="65" charset="-120"/>
                <a:cs typeface="Times New Roman" pitchFamily="18" charset="0"/>
              </a:defRPr>
            </a:lvl1pPr>
          </a:lstStyle>
          <a:p>
            <a:fld id="{73E91B94-C6CD-4D31-9F5C-6BD844F6E1BC}" type="slidenum">
              <a:rPr lang="zh-TW" altLang="en-US" smtClean="0"/>
              <a:t>‹#›</a:t>
            </a:fld>
            <a:endParaRPr lang="zh-TW" altLang="en-US"/>
          </a:p>
        </p:txBody>
      </p:sp>
      <p:grpSp>
        <p:nvGrpSpPr>
          <p:cNvPr id="10" name="群組 9"/>
          <p:cNvGrpSpPr>
            <a:grpSpLocks noChangeAspect="1"/>
          </p:cNvGrpSpPr>
          <p:nvPr/>
        </p:nvGrpSpPr>
        <p:grpSpPr>
          <a:xfrm>
            <a:off x="67892" y="6309320"/>
            <a:ext cx="1695796" cy="540586"/>
            <a:chOff x="-2382" y="6036988"/>
            <a:chExt cx="2119745" cy="675733"/>
          </a:xfrm>
        </p:grpSpPr>
        <p:pic>
          <p:nvPicPr>
            <p:cNvPr id="11" name="圖片 10"/>
            <p:cNvPicPr>
              <a:picLocks noChangeAspect="1"/>
            </p:cNvPicPr>
            <p:nvPr userDrawn="1"/>
          </p:nvPicPr>
          <p:blipFill rotWithShape="1">
            <a:blip r:embed="rId2">
              <a:extLst>
                <a:ext uri="{28A0092B-C50C-407E-A947-70E740481C1C}">
                  <a14:useLocalDpi xmlns:a14="http://schemas.microsoft.com/office/drawing/2010/main" val="0"/>
                </a:ext>
              </a:extLst>
            </a:blip>
            <a:srcRect l="1970" t="19239" r="65777" b="16363"/>
            <a:stretch/>
          </p:blipFill>
          <p:spPr>
            <a:xfrm>
              <a:off x="-2382" y="6036988"/>
              <a:ext cx="2119745" cy="613388"/>
            </a:xfrm>
            <a:prstGeom prst="rect">
              <a:avLst/>
            </a:prstGeom>
          </p:spPr>
        </p:pic>
        <p:pic>
          <p:nvPicPr>
            <p:cNvPr id="12" name="圖片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399" t="50000" b="17273"/>
            <a:stretch/>
          </p:blipFill>
          <p:spPr>
            <a:xfrm>
              <a:off x="117971" y="6588031"/>
              <a:ext cx="1750874" cy="124690"/>
            </a:xfrm>
            <a:prstGeom prst="rect">
              <a:avLst/>
            </a:prstGeom>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a:xfrm rot="19140000">
            <a:off x="201168" y="5870448"/>
            <a:ext cx="2176272" cy="201168"/>
          </a:xfrm>
          <a:prstGeom prst="rect">
            <a:avLst/>
          </a:prstGeom>
        </p:spPr>
        <p:txBody>
          <a:bodyPr/>
          <a:lstStyle/>
          <a:p>
            <a:fld id="{BD2F0001-2894-449B-A07A-E3C7F086E9D6}" type="datetime1">
              <a:rPr lang="zh-TW" altLang="en-US" smtClean="0"/>
              <a:t>2015/8/11</a:t>
            </a:fld>
            <a:endParaRPr lang="zh-TW" altLang="en-US"/>
          </a:p>
        </p:txBody>
      </p:sp>
      <p:sp>
        <p:nvSpPr>
          <p:cNvPr id="5" name="Footer Placeholder 4"/>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6" name="Slide Number Placeholder 5"/>
          <p:cNvSpPr>
            <a:spLocks noGrp="1"/>
          </p:cNvSpPr>
          <p:nvPr>
            <p:ph type="sldNum" sz="quarter" idx="12"/>
          </p:nvPr>
        </p:nvSpPr>
        <p:spPr/>
        <p:txBody>
          <a:bodyPr/>
          <a:lstStyle/>
          <a:p>
            <a:fld id="{73E91B94-C6CD-4D31-9F5C-6BD844F6E1BC}"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78830"/>
            <a:ext cx="2057400" cy="4678362"/>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478830"/>
            <a:ext cx="6019800" cy="4678362"/>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a:xfrm rot="19140000">
            <a:off x="201168" y="5870448"/>
            <a:ext cx="2176272" cy="201168"/>
          </a:xfrm>
          <a:prstGeom prst="rect">
            <a:avLst/>
          </a:prstGeom>
        </p:spPr>
        <p:txBody>
          <a:bodyPr/>
          <a:lstStyle/>
          <a:p>
            <a:fld id="{6E4FE361-33A7-4E3C-947A-564A42220A98}" type="datetime1">
              <a:rPr lang="zh-TW" altLang="en-US" smtClean="0"/>
              <a:t>2015/8/11</a:t>
            </a:fld>
            <a:endParaRPr lang="zh-TW" altLang="en-US"/>
          </a:p>
        </p:txBody>
      </p:sp>
      <p:sp>
        <p:nvSpPr>
          <p:cNvPr id="5" name="Footer Placeholder 4"/>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6" name="Slide Number Placeholder 5"/>
          <p:cNvSpPr>
            <a:spLocks noGrp="1"/>
          </p:cNvSpPr>
          <p:nvPr>
            <p:ph type="sldNum" sz="quarter" idx="12"/>
          </p:nvPr>
        </p:nvSpPr>
        <p:spPr/>
        <p:txBody>
          <a:bodyPr/>
          <a:lstStyle/>
          <a:p>
            <a:fld id="{73E91B94-C6CD-4D31-9F5C-6BD844F6E1BC}"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19" name="Freeform 6"/>
          <p:cNvSpPr/>
          <p:nvPr/>
        </p:nvSpPr>
        <p:spPr>
          <a:xfrm>
            <a:off x="-2382" y="6309119"/>
            <a:ext cx="3574257" cy="548881"/>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sz="4800">
                <a:latin typeface="標楷體" panose="03000509000000000000" pitchFamily="65" charset="-120"/>
                <a:ea typeface="標楷體" panose="03000509000000000000" pitchFamily="65" charset="-120"/>
              </a:defRPr>
            </a:lvl1p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lvl1pPr>
              <a:defRPr>
                <a:latin typeface="標楷體" panose="03000509000000000000" pitchFamily="65" charset="-120"/>
                <a:ea typeface="標楷體" panose="03000509000000000000" pitchFamily="65" charset="-120"/>
              </a:defRPr>
            </a:lvl1pPr>
            <a:lvl2pPr marL="173736" indent="-173736">
              <a:buFont typeface="Wingdings" panose="05000000000000000000" pitchFamily="2" charset="2"/>
              <a:buChar char="Ø"/>
              <a:defRPr>
                <a:latin typeface="標楷體" panose="03000509000000000000" pitchFamily="65" charset="-120"/>
                <a:ea typeface="標楷體" panose="03000509000000000000" pitchFamily="65" charset="-120"/>
              </a:defRPr>
            </a:lvl2pPr>
            <a:lvl3pPr marL="402336" indent="-164592">
              <a:buFont typeface="Wingdings" panose="05000000000000000000" pitchFamily="2" charset="2"/>
              <a:buChar char="u"/>
              <a:defRPr>
                <a:latin typeface="標楷體" panose="03000509000000000000" pitchFamily="65" charset="-120"/>
                <a:ea typeface="標楷體" panose="03000509000000000000" pitchFamily="65" charset="-120"/>
              </a:defRPr>
            </a:lvl3pPr>
            <a:lvl4pPr marL="630936" indent="-164592">
              <a:buFont typeface="Wingdings" panose="05000000000000000000" pitchFamily="2" charset="2"/>
              <a:buChar char="l"/>
              <a:defRPr>
                <a:latin typeface="標楷體" panose="03000509000000000000" pitchFamily="65" charset="-120"/>
                <a:ea typeface="標楷體" panose="03000509000000000000" pitchFamily="65" charset="-120"/>
              </a:defRPr>
            </a:lvl4pPr>
            <a:lvl5pPr marL="859536" indent="-173736">
              <a:buFont typeface="Times New Roman" panose="02020603050405020304" pitchFamily="18" charset="0"/>
              <a:buChar char="─"/>
              <a:defRPr>
                <a:latin typeface="標楷體" panose="03000509000000000000" pitchFamily="65" charset="-120"/>
                <a:ea typeface="標楷體" panose="03000509000000000000" pitchFamily="65" charset="-120"/>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a:xfrm rot="19140000">
            <a:off x="201168" y="5870448"/>
            <a:ext cx="2176272" cy="201168"/>
          </a:xfrm>
          <a:prstGeom prst="rect">
            <a:avLst/>
          </a:prstGeom>
        </p:spPr>
        <p:txBody>
          <a:bodyPr/>
          <a:lstStyle/>
          <a:p>
            <a:fld id="{A7818D08-05B7-4C1E-AEFD-D967378ED285}" type="datetime1">
              <a:rPr lang="zh-TW" altLang="en-US" smtClean="0"/>
              <a:t>2015/8/11</a:t>
            </a:fld>
            <a:endParaRPr lang="zh-TW" altLang="en-US"/>
          </a:p>
        </p:txBody>
      </p:sp>
      <p:sp>
        <p:nvSpPr>
          <p:cNvPr id="5" name="Footer Placeholder 4"/>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6" name="Slide Number Placeholder 5"/>
          <p:cNvSpPr>
            <a:spLocks noGrp="1"/>
          </p:cNvSpPr>
          <p:nvPr>
            <p:ph type="sldNum" sz="quarter" idx="12"/>
          </p:nvPr>
        </p:nvSpPr>
        <p:spPr/>
        <p:txBody>
          <a:bodyPr/>
          <a:lstStyle>
            <a:lvl1pPr>
              <a:defRPr>
                <a:latin typeface="Times New Roman" pitchFamily="18" charset="0"/>
                <a:cs typeface="Times New Roman" pitchFamily="18" charset="0"/>
              </a:defRPr>
            </a:lvl1pPr>
          </a:lstStyle>
          <a:p>
            <a:fld id="{73E91B94-C6CD-4D31-9F5C-6BD844F6E1BC}" type="slidenum">
              <a:rPr lang="zh-TW" altLang="en-US" smtClean="0"/>
              <a:t>‹#›</a:t>
            </a:fld>
            <a:endParaRPr lang="zh-TW" altLang="en-US"/>
          </a:p>
        </p:txBody>
      </p:sp>
      <p:sp>
        <p:nvSpPr>
          <p:cNvPr id="13" name="Freeform 7"/>
          <p:cNvSpPr/>
          <p:nvPr/>
        </p:nvSpPr>
        <p:spPr>
          <a:xfrm>
            <a:off x="-2380" y="6309320"/>
            <a:ext cx="9146380" cy="548681"/>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lide Number Placeholder 5"/>
          <p:cNvSpPr txBox="1">
            <a:spLocks/>
          </p:cNvSpPr>
          <p:nvPr/>
        </p:nvSpPr>
        <p:spPr>
          <a:xfrm>
            <a:off x="8401038" y="6310456"/>
            <a:ext cx="502920" cy="502920"/>
          </a:xfrm>
          <a:prstGeom prst="ellipse">
            <a:avLst/>
          </a:prstGeom>
          <a:ln w="19050">
            <a:solidFill>
              <a:schemeClr val="bg1"/>
            </a:solidFill>
          </a:ln>
        </p:spPr>
        <p:txBody>
          <a:bodyPr vert="horz" lIns="9144" tIns="9144" rIns="9144" bIns="9144" rtlCol="0" anchor="ctr">
            <a:normAutofit/>
          </a:bodyPr>
          <a:lstStyle>
            <a:defPPr>
              <a:defRPr lang="zh-TW"/>
            </a:defPPr>
            <a:lvl1pPr marL="0" algn="ctr" defTabSz="914400" rtl="0" eaLnBrk="1" latinLnBrk="0" hangingPunct="1">
              <a:defRPr sz="165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8E267-68A3-4DAF-95BD-60D57CF82DFE}" type="slidenum">
              <a:rPr lang="zh-TW" altLang="en-US" b="1" smtClean="0">
                <a:solidFill>
                  <a:schemeClr val="tx1"/>
                </a:solidFill>
                <a:latin typeface="標楷體" panose="03000509000000000000" pitchFamily="65" charset="-120"/>
                <a:ea typeface="標楷體" panose="03000509000000000000" pitchFamily="65" charset="-120"/>
                <a:cs typeface="Times New Roman" pitchFamily="18" charset="0"/>
              </a:rPr>
              <a:pPr/>
              <a:t>‹#›</a:t>
            </a:fld>
            <a:endParaRPr lang="zh-TW" altLang="en-US" b="1" dirty="0">
              <a:solidFill>
                <a:schemeClr val="tx1"/>
              </a:solidFill>
              <a:latin typeface="標楷體" panose="03000509000000000000" pitchFamily="65" charset="-120"/>
              <a:ea typeface="標楷體" panose="03000509000000000000" pitchFamily="65" charset="-120"/>
              <a:cs typeface="Times New Roman" pitchFamily="18" charset="0"/>
            </a:endParaRPr>
          </a:p>
        </p:txBody>
      </p:sp>
      <p:grpSp>
        <p:nvGrpSpPr>
          <p:cNvPr id="15" name="群組 14"/>
          <p:cNvGrpSpPr>
            <a:grpSpLocks noChangeAspect="1"/>
          </p:cNvGrpSpPr>
          <p:nvPr/>
        </p:nvGrpSpPr>
        <p:grpSpPr>
          <a:xfrm>
            <a:off x="67892" y="6309320"/>
            <a:ext cx="1695796" cy="540586"/>
            <a:chOff x="-2382" y="6036988"/>
            <a:chExt cx="2119745" cy="675733"/>
          </a:xfrm>
        </p:grpSpPr>
        <p:pic>
          <p:nvPicPr>
            <p:cNvPr id="16" name="圖片 15"/>
            <p:cNvPicPr>
              <a:picLocks noChangeAspect="1"/>
            </p:cNvPicPr>
            <p:nvPr userDrawn="1"/>
          </p:nvPicPr>
          <p:blipFill rotWithShape="1">
            <a:blip r:embed="rId2">
              <a:extLst>
                <a:ext uri="{28A0092B-C50C-407E-A947-70E740481C1C}">
                  <a14:useLocalDpi xmlns:a14="http://schemas.microsoft.com/office/drawing/2010/main" val="0"/>
                </a:ext>
              </a:extLst>
            </a:blip>
            <a:srcRect l="1970" t="19239" r="65777" b="16363"/>
            <a:stretch/>
          </p:blipFill>
          <p:spPr>
            <a:xfrm>
              <a:off x="-2382" y="6036988"/>
              <a:ext cx="2119745" cy="613388"/>
            </a:xfrm>
            <a:prstGeom prst="rect">
              <a:avLst/>
            </a:prstGeom>
          </p:spPr>
        </p:pic>
        <p:pic>
          <p:nvPicPr>
            <p:cNvPr id="17" name="圖片 16"/>
            <p:cNvPicPr>
              <a:picLocks noChangeAspect="1"/>
            </p:cNvPicPr>
            <p:nvPr userDrawn="1"/>
          </p:nvPicPr>
          <p:blipFill rotWithShape="1">
            <a:blip r:embed="rId2" cstate="print">
              <a:extLst>
                <a:ext uri="{28A0092B-C50C-407E-A947-70E740481C1C}">
                  <a14:useLocalDpi xmlns:a14="http://schemas.microsoft.com/office/drawing/2010/main" val="0"/>
                </a:ext>
              </a:extLst>
            </a:blip>
            <a:srcRect l="33399" t="50000" b="17273"/>
            <a:stretch/>
          </p:blipFill>
          <p:spPr>
            <a:xfrm>
              <a:off x="117971" y="6588031"/>
              <a:ext cx="1750874" cy="124690"/>
            </a:xfrm>
            <a:prstGeom prst="rect">
              <a:avLst/>
            </a:prstGeom>
          </p:spPr>
        </p:pic>
      </p:gr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smtClean="0"/>
              <a:t>按一下以編輯母片標題樣式</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smtClean="0"/>
              <a:t>按一下以編輯母片文字樣式</a:t>
            </a:r>
          </a:p>
        </p:txBody>
      </p:sp>
      <p:sp>
        <p:nvSpPr>
          <p:cNvPr id="4" name="Date Placeholder 3"/>
          <p:cNvSpPr>
            <a:spLocks noGrp="1"/>
          </p:cNvSpPr>
          <p:nvPr>
            <p:ph type="dt" sz="half" idx="10"/>
          </p:nvPr>
        </p:nvSpPr>
        <p:spPr>
          <a:xfrm rot="19140000">
            <a:off x="201168" y="5870448"/>
            <a:ext cx="2176272" cy="201168"/>
          </a:xfrm>
          <a:prstGeom prst="rect">
            <a:avLst/>
          </a:prstGeom>
        </p:spPr>
        <p:txBody>
          <a:bodyPr/>
          <a:lstStyle/>
          <a:p>
            <a:fld id="{540C353E-A073-4138-9E2E-EE6574854C7E}" type="datetime1">
              <a:rPr lang="zh-TW" altLang="en-US" smtClean="0"/>
              <a:t>2015/8/11</a:t>
            </a:fld>
            <a:endParaRPr lang="zh-TW" altLang="en-US"/>
          </a:p>
        </p:txBody>
      </p:sp>
      <p:sp>
        <p:nvSpPr>
          <p:cNvPr id="5" name="Footer Placeholder 4"/>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6" name="Slide Number Placeholder 5"/>
          <p:cNvSpPr>
            <a:spLocks noGrp="1"/>
          </p:cNvSpPr>
          <p:nvPr>
            <p:ph type="sldNum" sz="quarter" idx="12"/>
          </p:nvPr>
        </p:nvSpPr>
        <p:spPr/>
        <p:txBody>
          <a:bodyPr/>
          <a:lstStyle/>
          <a:p>
            <a:fld id="{73E91B94-C6CD-4D31-9F5C-6BD844F6E1BC}"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兩項物件">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772816"/>
            <a:ext cx="3605024" cy="41044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a:xfrm rot="19140000">
            <a:off x="201168" y="5870448"/>
            <a:ext cx="2176272" cy="201168"/>
          </a:xfrm>
          <a:prstGeom prst="rect">
            <a:avLst/>
          </a:prstGeom>
        </p:spPr>
        <p:txBody>
          <a:bodyPr/>
          <a:lstStyle/>
          <a:p>
            <a:fld id="{E210F039-FBDB-4FC6-8889-6E1BE019B49B}" type="datetime1">
              <a:rPr lang="zh-TW" altLang="en-US" smtClean="0"/>
              <a:t>2015/8/11</a:t>
            </a:fld>
            <a:endParaRPr lang="zh-TW" altLang="en-US"/>
          </a:p>
        </p:txBody>
      </p:sp>
      <p:sp>
        <p:nvSpPr>
          <p:cNvPr id="6" name="Footer Placeholder 5"/>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7" name="Slide Number Placeholder 6"/>
          <p:cNvSpPr>
            <a:spLocks noGrp="1"/>
          </p:cNvSpPr>
          <p:nvPr>
            <p:ph type="sldNum" sz="quarter" idx="12"/>
          </p:nvPr>
        </p:nvSpPr>
        <p:spPr/>
        <p:txBody>
          <a:bodyPr/>
          <a:lstStyle/>
          <a:p>
            <a:fld id="{73E91B94-C6CD-4D31-9F5C-6BD844F6E1BC}" type="slidenum">
              <a:rPr lang="zh-TW" altLang="en-US" smtClean="0"/>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dirty="0"/>
          </a:p>
        </p:txBody>
      </p:sp>
      <p:sp>
        <p:nvSpPr>
          <p:cNvPr id="9" name="Content Placeholder 2"/>
          <p:cNvSpPr>
            <a:spLocks noGrp="1"/>
          </p:cNvSpPr>
          <p:nvPr>
            <p:ph sz="half" idx="13"/>
          </p:nvPr>
        </p:nvSpPr>
        <p:spPr>
          <a:xfrm>
            <a:off x="4716016" y="1772816"/>
            <a:ext cx="3605024" cy="41044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822960" y="1803704"/>
            <a:ext cx="3605024"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smtClean="0"/>
              <a:t>按一下以編輯母片文字樣式</a:t>
            </a:r>
          </a:p>
        </p:txBody>
      </p:sp>
      <p:sp>
        <p:nvSpPr>
          <p:cNvPr id="4" name="Content Placeholder 3"/>
          <p:cNvSpPr>
            <a:spLocks noGrp="1"/>
          </p:cNvSpPr>
          <p:nvPr>
            <p:ph sz="half" idx="2"/>
          </p:nvPr>
        </p:nvSpPr>
        <p:spPr>
          <a:xfrm>
            <a:off x="819150" y="2408272"/>
            <a:ext cx="3608834" cy="354100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a:xfrm rot="19140000">
            <a:off x="201168" y="5870448"/>
            <a:ext cx="2176272" cy="201168"/>
          </a:xfrm>
          <a:prstGeom prst="rect">
            <a:avLst/>
          </a:prstGeom>
        </p:spPr>
        <p:txBody>
          <a:bodyPr/>
          <a:lstStyle/>
          <a:p>
            <a:fld id="{6F35D4EA-78B8-4853-9BC7-D809F60319CD}" type="datetime1">
              <a:rPr lang="zh-TW" altLang="en-US" smtClean="0"/>
              <a:t>2015/8/11</a:t>
            </a:fld>
            <a:endParaRPr lang="zh-TW" altLang="en-US"/>
          </a:p>
        </p:txBody>
      </p:sp>
      <p:sp>
        <p:nvSpPr>
          <p:cNvPr id="8" name="Footer Placeholder 7"/>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9" name="Slide Number Placeholder 8"/>
          <p:cNvSpPr>
            <a:spLocks noGrp="1"/>
          </p:cNvSpPr>
          <p:nvPr>
            <p:ph type="sldNum" sz="quarter" idx="12"/>
          </p:nvPr>
        </p:nvSpPr>
        <p:spPr/>
        <p:txBody>
          <a:bodyPr/>
          <a:lstStyle/>
          <a:p>
            <a:fld id="{73E91B94-C6CD-4D31-9F5C-6BD844F6E1BC}" type="slidenum">
              <a:rPr lang="zh-TW" altLang="en-US" smtClean="0"/>
              <a:t>‹#›</a:t>
            </a:fld>
            <a:endParaRPr lang="zh-TW" altLang="en-US"/>
          </a:p>
        </p:txBody>
      </p:sp>
      <p:sp>
        <p:nvSpPr>
          <p:cNvPr id="10" name="Text Placeholder 2"/>
          <p:cNvSpPr>
            <a:spLocks noGrp="1"/>
          </p:cNvSpPr>
          <p:nvPr>
            <p:ph type="body" idx="13"/>
          </p:nvPr>
        </p:nvSpPr>
        <p:spPr>
          <a:xfrm>
            <a:off x="4719826" y="1814380"/>
            <a:ext cx="3605024"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smtClean="0"/>
              <a:t>按一下以編輯母片文字樣式</a:t>
            </a:r>
          </a:p>
        </p:txBody>
      </p:sp>
      <p:sp>
        <p:nvSpPr>
          <p:cNvPr id="11" name="Content Placeholder 3"/>
          <p:cNvSpPr>
            <a:spLocks noGrp="1"/>
          </p:cNvSpPr>
          <p:nvPr>
            <p:ph sz="half" idx="14"/>
          </p:nvPr>
        </p:nvSpPr>
        <p:spPr>
          <a:xfrm>
            <a:off x="4716016" y="2418948"/>
            <a:ext cx="3608834" cy="354100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a:xfrm rot="19140000">
            <a:off x="201168" y="5870448"/>
            <a:ext cx="2176272" cy="201168"/>
          </a:xfrm>
          <a:prstGeom prst="rect">
            <a:avLst/>
          </a:prstGeom>
        </p:spPr>
        <p:txBody>
          <a:bodyPr/>
          <a:lstStyle/>
          <a:p>
            <a:fld id="{A44A6A61-69AD-4C50-9829-4C214E36FA22}" type="datetime1">
              <a:rPr lang="zh-TW" altLang="en-US" smtClean="0"/>
              <a:t>2015/8/11</a:t>
            </a:fld>
            <a:endParaRPr lang="zh-TW" altLang="en-US"/>
          </a:p>
        </p:txBody>
      </p:sp>
      <p:sp>
        <p:nvSpPr>
          <p:cNvPr id="4" name="Footer Placeholder 3"/>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5" name="Slide Number Placeholder 4"/>
          <p:cNvSpPr>
            <a:spLocks noGrp="1"/>
          </p:cNvSpPr>
          <p:nvPr>
            <p:ph type="sldNum" sz="quarter" idx="12"/>
          </p:nvPr>
        </p:nvSpPr>
        <p:spPr/>
        <p:txBody>
          <a:bodyPr/>
          <a:lstStyle/>
          <a:p>
            <a:fld id="{73E91B94-C6CD-4D31-9F5C-6BD844F6E1BC}"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rot="19140000">
            <a:off x="201168" y="5870448"/>
            <a:ext cx="2176272" cy="201168"/>
          </a:xfrm>
          <a:prstGeom prst="rect">
            <a:avLst/>
          </a:prstGeom>
        </p:spPr>
        <p:txBody>
          <a:bodyPr/>
          <a:lstStyle/>
          <a:p>
            <a:fld id="{67B869B9-6CDE-46D6-8747-C537D1C48EF8}" type="datetime1">
              <a:rPr lang="zh-TW" altLang="en-US" smtClean="0"/>
              <a:t>2015/8/11</a:t>
            </a:fld>
            <a:endParaRPr lang="zh-TW" altLang="en-US"/>
          </a:p>
        </p:txBody>
      </p:sp>
      <p:sp>
        <p:nvSpPr>
          <p:cNvPr id="3" name="Footer Placeholder 2"/>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4" name="Slide Number Placeholder 3"/>
          <p:cNvSpPr>
            <a:spLocks noGrp="1"/>
          </p:cNvSpPr>
          <p:nvPr>
            <p:ph type="sldNum" sz="quarter" idx="12"/>
          </p:nvPr>
        </p:nvSpPr>
        <p:spPr/>
        <p:txBody>
          <a:bodyPr/>
          <a:lstStyle/>
          <a:p>
            <a:fld id="{73E91B94-C6CD-4D31-9F5C-6BD844F6E1BC}"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smtClean="0"/>
              <a:t>按一下以編輯母片標題樣式</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zh-TW" altLang="en-US" smtClean="0"/>
              <a:t>按一下以編輯母片文字樣式</a:t>
            </a:r>
          </a:p>
        </p:txBody>
      </p:sp>
      <p:sp>
        <p:nvSpPr>
          <p:cNvPr id="5" name="Date Placeholder 4"/>
          <p:cNvSpPr>
            <a:spLocks noGrp="1"/>
          </p:cNvSpPr>
          <p:nvPr>
            <p:ph type="dt" sz="half" idx="10"/>
          </p:nvPr>
        </p:nvSpPr>
        <p:spPr>
          <a:xfrm rot="19140000">
            <a:off x="201168" y="5870448"/>
            <a:ext cx="2176272" cy="201168"/>
          </a:xfrm>
          <a:prstGeom prst="rect">
            <a:avLst/>
          </a:prstGeom>
        </p:spPr>
        <p:txBody>
          <a:bodyPr/>
          <a:lstStyle/>
          <a:p>
            <a:fld id="{D6283F01-74BF-4C68-927D-892392AE1C1C}" type="datetime1">
              <a:rPr lang="zh-TW" altLang="en-US" smtClean="0"/>
              <a:t>2015/8/11</a:t>
            </a:fld>
            <a:endParaRPr lang="zh-TW" altLang="en-US"/>
          </a:p>
        </p:txBody>
      </p:sp>
      <p:sp>
        <p:nvSpPr>
          <p:cNvPr id="6" name="Footer Placeholder 5"/>
          <p:cNvSpPr>
            <a:spLocks noGrp="1"/>
          </p:cNvSpPr>
          <p:nvPr>
            <p:ph type="ftr" sz="quarter" idx="11"/>
          </p:nvPr>
        </p:nvSpPr>
        <p:spPr>
          <a:xfrm>
            <a:off x="1619672" y="6453336"/>
            <a:ext cx="2664296" cy="274320"/>
          </a:xfrm>
          <a:prstGeom prst="rect">
            <a:avLst/>
          </a:prstGeo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3E91B94-C6CD-4D31-9F5C-6BD844F6E1BC}"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zh-TW" altLang="en-US" smtClean="0"/>
              <a:t>按一下圖示以新增圖片</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a:xfrm rot="19140000">
            <a:off x="201168" y="5870448"/>
            <a:ext cx="2176272" cy="201168"/>
          </a:xfrm>
          <a:prstGeom prst="rect">
            <a:avLst/>
          </a:prstGeom>
        </p:spPr>
        <p:txBody>
          <a:bodyPr/>
          <a:lstStyle/>
          <a:p>
            <a:fld id="{0047F8E4-051E-4198-A0DF-83EF827523FB}" type="datetime1">
              <a:rPr lang="zh-TW" altLang="en-US" smtClean="0"/>
              <a:t>2015/8/11</a:t>
            </a:fld>
            <a:endParaRPr lang="zh-TW" altLang="en-US"/>
          </a:p>
        </p:txBody>
      </p:sp>
      <p:sp>
        <p:nvSpPr>
          <p:cNvPr id="6" name="Footer Placeholder 5"/>
          <p:cNvSpPr>
            <a:spLocks noGrp="1"/>
          </p:cNvSpPr>
          <p:nvPr>
            <p:ph type="ftr" sz="quarter" idx="11"/>
          </p:nvPr>
        </p:nvSpPr>
        <p:spPr>
          <a:xfrm>
            <a:off x="1619672" y="6453336"/>
            <a:ext cx="2664296" cy="274320"/>
          </a:xfrm>
          <a:prstGeom prst="rect">
            <a:avLst/>
          </a:prstGeom>
        </p:spPr>
        <p:txBody>
          <a:bodyPr/>
          <a:lstStyle/>
          <a:p>
            <a:endParaRPr lang="zh-TW" altLang="en-US"/>
          </a:p>
        </p:txBody>
      </p:sp>
      <p:sp>
        <p:nvSpPr>
          <p:cNvPr id="7" name="Slide Number Placeholder 6"/>
          <p:cNvSpPr>
            <a:spLocks noGrp="1"/>
          </p:cNvSpPr>
          <p:nvPr>
            <p:ph type="sldNum" sz="quarter" idx="12"/>
          </p:nvPr>
        </p:nvSpPr>
        <p:spPr/>
        <p:txBody>
          <a:bodyPr/>
          <a:lstStyle/>
          <a:p>
            <a:fld id="{73E91B94-C6CD-4D31-9F5C-6BD844F6E1BC}"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2960" y="365760"/>
            <a:ext cx="7520940" cy="1047016"/>
          </a:xfrm>
          <a:prstGeom prst="rect">
            <a:avLst/>
          </a:prstGeom>
        </p:spPr>
        <p:txBody>
          <a:bodyPr vert="horz" lIns="91440" tIns="45720" rIns="91440" bIns="45720" rtlCol="0" anchor="ctr">
            <a:noAutofit/>
          </a:bodyPr>
          <a:lstStyle/>
          <a:p>
            <a:r>
              <a:rPr lang="zh-TW" altLang="en-US" dirty="0" smtClean="0"/>
              <a:t>按一下以編輯母片標題樣式</a:t>
            </a:r>
            <a:endParaRPr lang="en-US" dirty="0"/>
          </a:p>
        </p:txBody>
      </p:sp>
      <p:sp>
        <p:nvSpPr>
          <p:cNvPr id="3" name="Text Placeholder 2"/>
          <p:cNvSpPr>
            <a:spLocks noGrp="1"/>
          </p:cNvSpPr>
          <p:nvPr>
            <p:ph type="body" idx="1"/>
          </p:nvPr>
        </p:nvSpPr>
        <p:spPr>
          <a:xfrm>
            <a:off x="822960" y="1628800"/>
            <a:ext cx="7520940" cy="4320480"/>
          </a:xfrm>
          <a:prstGeom prst="rect">
            <a:avLst/>
          </a:prstGeom>
        </p:spPr>
        <p:txBody>
          <a:bodyPr vert="horz" lIns="91440" tIns="45720" rIns="91440" bIns="45720" rtlCol="0">
            <a:normAutofit/>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en-US" dirty="0"/>
          </a:p>
        </p:txBody>
      </p:sp>
      <p:sp>
        <p:nvSpPr>
          <p:cNvPr id="6" name="Slide Number Placeholder 5"/>
          <p:cNvSpPr>
            <a:spLocks noGrp="1"/>
          </p:cNvSpPr>
          <p:nvPr>
            <p:ph type="sldNum" sz="quarter" idx="4"/>
          </p:nvPr>
        </p:nvSpPr>
        <p:spPr>
          <a:xfrm>
            <a:off x="8401038" y="6310456"/>
            <a:ext cx="502920" cy="502920"/>
          </a:xfrm>
          <a:prstGeom prst="ellipse">
            <a:avLst/>
          </a:prstGeom>
          <a:ln w="19050">
            <a:solidFill>
              <a:schemeClr val="bg1"/>
            </a:solidFill>
          </a:ln>
        </p:spPr>
        <p:txBody>
          <a:bodyPr vert="horz" lIns="9144" tIns="9144" rIns="9144" bIns="9144" rtlCol="0" anchor="ctr">
            <a:normAutofit/>
          </a:bodyPr>
          <a:lstStyle>
            <a:lvl1pPr algn="ctr">
              <a:defRPr sz="1650">
                <a:solidFill>
                  <a:schemeClr val="bg1"/>
                </a:solidFill>
              </a:defRPr>
            </a:lvl1pPr>
          </a:lstStyle>
          <a:p>
            <a:fld id="{73E91B94-C6CD-4D31-9F5C-6BD844F6E1B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defTabSz="914400" rtl="0" eaLnBrk="1" latinLnBrk="0" hangingPunct="1">
        <a:spcBef>
          <a:spcPct val="0"/>
        </a:spcBef>
        <a:buNone/>
        <a:defRPr sz="4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2800" b="0" kern="1200">
          <a:solidFill>
            <a:schemeClr val="tx1"/>
          </a:solidFill>
          <a:latin typeface="微軟正黑體" pitchFamily="34" charset="-120"/>
          <a:ea typeface="微軟正黑體" pitchFamily="34" charset="-120"/>
          <a:cs typeface="+mn-cs"/>
        </a:defRPr>
      </a:lvl1pPr>
      <a:lvl2pPr marL="173736" indent="-173736" algn="l" defTabSz="914400" rtl="0" eaLnBrk="1" latinLnBrk="0" hangingPunct="1">
        <a:spcBef>
          <a:spcPts val="300"/>
        </a:spcBef>
        <a:buClr>
          <a:schemeClr val="accent2"/>
        </a:buClr>
        <a:buFont typeface="Wingdings" pitchFamily="2" charset="2"/>
        <a:buChar char="§"/>
        <a:defRPr sz="2400" kern="1200">
          <a:solidFill>
            <a:schemeClr val="tx1"/>
          </a:solidFill>
          <a:latin typeface="微軟正黑體" pitchFamily="34" charset="-120"/>
          <a:ea typeface="微軟正黑體" pitchFamily="34" charset="-120"/>
          <a:cs typeface="+mn-cs"/>
        </a:defRPr>
      </a:lvl2pPr>
      <a:lvl3pPr marL="402336" indent="-164592" algn="l" defTabSz="914400" rtl="0" eaLnBrk="1" latinLnBrk="0" hangingPunct="1">
        <a:spcBef>
          <a:spcPts val="300"/>
        </a:spcBef>
        <a:buClr>
          <a:schemeClr val="accent2"/>
        </a:buClr>
        <a:buFont typeface="Wingdings" pitchFamily="2" charset="2"/>
        <a:buChar char="§"/>
        <a:defRPr sz="2000" kern="1200">
          <a:solidFill>
            <a:schemeClr val="tx1"/>
          </a:solidFill>
          <a:latin typeface="微軟正黑體" pitchFamily="34" charset="-120"/>
          <a:ea typeface="微軟正黑體" pitchFamily="34" charset="-120"/>
          <a:cs typeface="+mn-cs"/>
        </a:defRPr>
      </a:lvl3pPr>
      <a:lvl4pPr marL="630936" indent="-164592" algn="l" defTabSz="914400" rtl="0" eaLnBrk="1" latinLnBrk="0" hangingPunct="1">
        <a:spcBef>
          <a:spcPts val="300"/>
        </a:spcBef>
        <a:buClr>
          <a:schemeClr val="accent2"/>
        </a:buClr>
        <a:buFont typeface="Wingdings" pitchFamily="2" charset="2"/>
        <a:buChar char="§"/>
        <a:defRPr sz="1800" kern="1200">
          <a:solidFill>
            <a:schemeClr val="tx1"/>
          </a:solidFill>
          <a:latin typeface="微軟正黑體" pitchFamily="34" charset="-120"/>
          <a:ea typeface="微軟正黑體" pitchFamily="34" charset="-120"/>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微軟正黑體" pitchFamily="34" charset="-120"/>
          <a:ea typeface="微軟正黑體" pitchFamily="34" charset="-120"/>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jpg"/><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most.gov.tw/np.aspx?ctNode=1640&amp;mp=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0" y="1730402"/>
            <a:ext cx="9144000" cy="1842613"/>
          </a:xfrm>
        </p:spPr>
        <p:txBody>
          <a:bodyPr/>
          <a:lstStyle/>
          <a:p>
            <a:r>
              <a:rPr lang="zh-TW" altLang="en-US" sz="5000" b="1" dirty="0" smtClean="0">
                <a:solidFill>
                  <a:srgbClr val="0000FF"/>
                </a:solidFill>
              </a:rPr>
              <a:t>科技部補助專題研究計畫</a:t>
            </a:r>
            <a:r>
              <a:rPr lang="en-US" altLang="zh-TW" sz="5000" b="1" dirty="0" smtClean="0">
                <a:solidFill>
                  <a:srgbClr val="0000FF"/>
                </a:solidFill>
              </a:rPr>
              <a:t/>
            </a:r>
            <a:br>
              <a:rPr lang="en-US" altLang="zh-TW" sz="5000" b="1" dirty="0" smtClean="0">
                <a:solidFill>
                  <a:srgbClr val="0000FF"/>
                </a:solidFill>
              </a:rPr>
            </a:br>
            <a:r>
              <a:rPr lang="zh-TW" altLang="en-US" sz="5000" b="1" dirty="0" smtClean="0">
                <a:solidFill>
                  <a:srgbClr val="0000FF"/>
                </a:solidFill>
              </a:rPr>
              <a:t>助理人員約用注意事項</a:t>
            </a:r>
            <a:r>
              <a:rPr lang="en-US" altLang="zh-TW" sz="5000" b="1" dirty="0" smtClean="0">
                <a:solidFill>
                  <a:srgbClr val="0000FF"/>
                </a:solidFill>
              </a:rPr>
              <a:t/>
            </a:r>
            <a:br>
              <a:rPr lang="en-US" altLang="zh-TW" sz="5000" b="1" dirty="0" smtClean="0">
                <a:solidFill>
                  <a:srgbClr val="0000FF"/>
                </a:solidFill>
              </a:rPr>
            </a:br>
            <a:r>
              <a:rPr lang="zh-TW" altLang="en-US" sz="5000" b="1" dirty="0" smtClean="0">
                <a:solidFill>
                  <a:srgbClr val="0000FF"/>
                </a:solidFill>
              </a:rPr>
              <a:t>修正重點</a:t>
            </a:r>
            <a:r>
              <a:rPr lang="zh-TW" altLang="en-US" sz="5000" b="1" dirty="0">
                <a:solidFill>
                  <a:srgbClr val="0000FF"/>
                </a:solidFill>
              </a:rPr>
              <a:t>說明</a:t>
            </a:r>
          </a:p>
        </p:txBody>
      </p:sp>
      <p:sp>
        <p:nvSpPr>
          <p:cNvPr id="3" name="副標題 2"/>
          <p:cNvSpPr>
            <a:spLocks noGrp="1"/>
          </p:cNvSpPr>
          <p:nvPr>
            <p:ph type="subTitle" idx="1"/>
          </p:nvPr>
        </p:nvSpPr>
        <p:spPr>
          <a:xfrm>
            <a:off x="1371600" y="4581128"/>
            <a:ext cx="6584776" cy="1057672"/>
          </a:xfrm>
        </p:spPr>
        <p:txBody>
          <a:bodyPr/>
          <a:lstStyle/>
          <a:p>
            <a:pPr algn="ctr"/>
            <a:r>
              <a:rPr lang="zh-TW" altLang="en-US" sz="3200" dirty="0" smtClean="0"/>
              <a:t>綜合規劃司</a:t>
            </a:r>
            <a:endParaRPr lang="en-US" altLang="zh-TW" sz="3200" dirty="0" smtClean="0"/>
          </a:p>
          <a:p>
            <a:pPr algn="ctr"/>
            <a:r>
              <a:rPr lang="en-US" altLang="zh-TW" sz="1600" dirty="0" smtClean="0"/>
              <a:t>104</a:t>
            </a:r>
            <a:r>
              <a:rPr lang="zh-TW" altLang="en-US" sz="1600" dirty="0" smtClean="0"/>
              <a:t>年</a:t>
            </a:r>
            <a:r>
              <a:rPr lang="en-US" altLang="zh-TW" sz="1600" dirty="0" smtClean="0"/>
              <a:t>7</a:t>
            </a:r>
            <a:r>
              <a:rPr lang="zh-TW" altLang="en-US" sz="1600" dirty="0" smtClean="0"/>
              <a:t>月</a:t>
            </a:r>
            <a:r>
              <a:rPr lang="en-US" altLang="zh-TW" sz="1600" dirty="0" smtClean="0"/>
              <a:t>16</a:t>
            </a:r>
            <a:r>
              <a:rPr lang="zh-TW" altLang="en-US" sz="1600" dirty="0" smtClean="0"/>
              <a:t>日</a:t>
            </a:r>
            <a:endParaRPr lang="zh-TW" altLang="en-US" sz="1600" dirty="0"/>
          </a:p>
        </p:txBody>
      </p:sp>
      <p:sp>
        <p:nvSpPr>
          <p:cNvPr id="6" name="投影片編號版面配置區 5"/>
          <p:cNvSpPr>
            <a:spLocks noGrp="1"/>
          </p:cNvSpPr>
          <p:nvPr>
            <p:ph type="sldNum" sz="quarter" idx="12"/>
          </p:nvPr>
        </p:nvSpPr>
        <p:spPr/>
        <p:txBody>
          <a:bodyPr/>
          <a:lstStyle/>
          <a:p>
            <a:fld id="{73E91B94-C6CD-4D31-9F5C-6BD844F6E1BC}" type="slidenum">
              <a:rPr lang="zh-TW" altLang="en-US" smtClean="0"/>
              <a:t>1</a:t>
            </a:fld>
            <a:endParaRPr lang="zh-TW" altLang="en-US"/>
          </a:p>
        </p:txBody>
      </p:sp>
    </p:spTree>
    <p:extLst>
      <p:ext uri="{BB962C8B-B14F-4D97-AF65-F5344CB8AC3E}">
        <p14:creationId xmlns:p14="http://schemas.microsoft.com/office/powerpoint/2010/main" val="30950322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12968" y="260648"/>
            <a:ext cx="9144000" cy="576064"/>
          </a:xfrm>
        </p:spPr>
        <p:txBody>
          <a:bodyPr/>
          <a:lstStyle/>
          <a:p>
            <a:pPr algn="l"/>
            <a:r>
              <a:rPr lang="zh-TW" altLang="en-US" sz="2000" b="1" dirty="0">
                <a:solidFill>
                  <a:srgbClr val="0000FF"/>
                </a:solidFill>
              </a:rPr>
              <a:t>附件</a:t>
            </a:r>
            <a:r>
              <a:rPr lang="en-US" altLang="zh-TW" sz="2000" b="1" dirty="0">
                <a:solidFill>
                  <a:srgbClr val="0000FF"/>
                </a:solidFill>
              </a:rPr>
              <a:t>-</a:t>
            </a:r>
            <a:r>
              <a:rPr lang="zh-TW" altLang="en-US" sz="2000" b="1" dirty="0">
                <a:solidFill>
                  <a:srgbClr val="0000FF"/>
                </a:solidFill>
              </a:rPr>
              <a:t>經費核定清單</a:t>
            </a:r>
            <a:r>
              <a:rPr lang="zh-TW" altLang="en-US" sz="2000" b="1" dirty="0" smtClean="0">
                <a:solidFill>
                  <a:srgbClr val="0000FF"/>
                </a:solidFill>
              </a:rPr>
              <a:t>修正示意圖</a:t>
            </a:r>
            <a:r>
              <a:rPr lang="zh-TW" altLang="en-US" sz="2000" b="1" dirty="0">
                <a:solidFill>
                  <a:srgbClr val="0000FF"/>
                </a:solidFill>
              </a:rPr>
              <a:t/>
            </a:r>
            <a:br>
              <a:rPr lang="zh-TW" altLang="en-US" sz="2000" b="1" dirty="0">
                <a:solidFill>
                  <a:srgbClr val="0000FF"/>
                </a:solidFill>
              </a:rPr>
            </a:br>
            <a:endParaRPr lang="zh-TW" altLang="en-US" sz="2000" b="1" dirty="0">
              <a:solidFill>
                <a:srgbClr val="0000FF"/>
              </a:solidFill>
            </a:endParaRPr>
          </a:p>
        </p:txBody>
      </p:sp>
      <p:sp>
        <p:nvSpPr>
          <p:cNvPr id="4" name="投影片編號版面配置區 3"/>
          <p:cNvSpPr>
            <a:spLocks noGrp="1"/>
          </p:cNvSpPr>
          <p:nvPr>
            <p:ph type="sldNum" sz="quarter" idx="12"/>
          </p:nvPr>
        </p:nvSpPr>
        <p:spPr/>
        <p:txBody>
          <a:bodyPr/>
          <a:lstStyle/>
          <a:p>
            <a:fld id="{73E91B94-C6CD-4D31-9F5C-6BD844F6E1BC}" type="slidenum">
              <a:rPr lang="zh-TW" altLang="en-US" smtClean="0"/>
              <a:t>10</a:t>
            </a:fld>
            <a:endParaRPr lang="zh-TW" altLang="en-US"/>
          </a:p>
        </p:txBody>
      </p:sp>
      <p:sp>
        <p:nvSpPr>
          <p:cNvPr id="6" name="文字方塊 5"/>
          <p:cNvSpPr txBox="1"/>
          <p:nvPr/>
        </p:nvSpPr>
        <p:spPr>
          <a:xfrm>
            <a:off x="7596336" y="6165304"/>
            <a:ext cx="792088" cy="369332"/>
          </a:xfrm>
          <a:prstGeom prst="rect">
            <a:avLst/>
          </a:prstGeom>
          <a:noFill/>
        </p:spPr>
        <p:txBody>
          <a:bodyPr wrap="square" rtlCol="0">
            <a:spAutoFit/>
          </a:bodyPr>
          <a:lstStyle/>
          <a:p>
            <a:r>
              <a:rPr lang="en-US" altLang="zh-TW" dirty="0" smtClean="0">
                <a:hlinkClick r:id="rId3" action="ppaction://hlinksldjump"/>
              </a:rPr>
              <a:t>back</a:t>
            </a:r>
            <a:endParaRPr lang="zh-TW" altLang="en-US" dirty="0"/>
          </a:p>
        </p:txBody>
      </p:sp>
      <p:pic>
        <p:nvPicPr>
          <p:cNvPr id="3" name="圖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0" y="643890"/>
            <a:ext cx="7711440" cy="5570220"/>
          </a:xfrm>
          <a:prstGeom prst="rect">
            <a:avLst/>
          </a:prstGeom>
        </p:spPr>
      </p:pic>
      <p:pic>
        <p:nvPicPr>
          <p:cNvPr id="5" name="圖片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6280" y="643890"/>
            <a:ext cx="7711440" cy="5570220"/>
          </a:xfrm>
          <a:prstGeom prst="rect">
            <a:avLst/>
          </a:prstGeom>
        </p:spPr>
      </p:pic>
    </p:spTree>
    <p:extLst>
      <p:ext uri="{BB962C8B-B14F-4D97-AF65-F5344CB8AC3E}">
        <p14:creationId xmlns:p14="http://schemas.microsoft.com/office/powerpoint/2010/main" val="2951266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solidFill>
                  <a:srgbClr val="0000FF"/>
                </a:solidFill>
              </a:rPr>
              <a:t>修正重點</a:t>
            </a:r>
            <a:r>
              <a:rPr lang="en-US" altLang="zh-TW" sz="3000" dirty="0" smtClean="0">
                <a:solidFill>
                  <a:srgbClr val="0000FF"/>
                </a:solidFill>
              </a:rPr>
              <a:t>(1/3)</a:t>
            </a:r>
            <a:endParaRPr lang="zh-TW" altLang="en-US" sz="3000" dirty="0">
              <a:solidFill>
                <a:srgbClr val="0000FF"/>
              </a:solidFill>
            </a:endParaRPr>
          </a:p>
        </p:txBody>
      </p:sp>
      <p:sp>
        <p:nvSpPr>
          <p:cNvPr id="6" name="矩形 5"/>
          <p:cNvSpPr/>
          <p:nvPr/>
        </p:nvSpPr>
        <p:spPr>
          <a:xfrm>
            <a:off x="827584" y="1412776"/>
            <a:ext cx="7920880" cy="4478149"/>
          </a:xfrm>
          <a:prstGeom prst="rect">
            <a:avLst/>
          </a:prstGeom>
        </p:spPr>
        <p:txBody>
          <a:bodyPr wrap="square">
            <a:spAutoFit/>
          </a:bodyPr>
          <a:lstStyle/>
          <a:p>
            <a:pPr>
              <a:lnSpc>
                <a:spcPts val="3800"/>
              </a:lnSpc>
              <a:buClr>
                <a:srgbClr val="D34817"/>
              </a:buClr>
              <a:defRPr/>
            </a:pPr>
            <a:r>
              <a:rPr lang="zh-TW" altLang="en-US" sz="2800" b="1" dirty="0">
                <a:solidFill>
                  <a:srgbClr val="00B050"/>
                </a:solidFill>
                <a:latin typeface="標楷體" panose="03000509000000000000" pitchFamily="65" charset="-120"/>
                <a:ea typeface="標楷體" panose="03000509000000000000" pitchFamily="65" charset="-120"/>
              </a:rPr>
              <a:t>★本部注意事項，自</a:t>
            </a:r>
            <a:r>
              <a:rPr lang="en-US" altLang="zh-TW" sz="2800" b="1" dirty="0">
                <a:solidFill>
                  <a:srgbClr val="00B050"/>
                </a:solidFill>
                <a:latin typeface="標楷體" panose="03000509000000000000" pitchFamily="65" charset="-120"/>
                <a:ea typeface="標楷體" panose="03000509000000000000" pitchFamily="65" charset="-120"/>
              </a:rPr>
              <a:t>104.8.1</a:t>
            </a:r>
            <a:r>
              <a:rPr lang="zh-TW" altLang="en-US" sz="2800" b="1" dirty="0">
                <a:solidFill>
                  <a:srgbClr val="00B050"/>
                </a:solidFill>
                <a:latin typeface="標楷體" panose="03000509000000000000" pitchFamily="65" charset="-120"/>
                <a:ea typeface="標楷體" panose="03000509000000000000" pitchFamily="65" charset="-120"/>
              </a:rPr>
              <a:t>起</a:t>
            </a:r>
            <a:r>
              <a:rPr lang="zh-TW" altLang="en-US" sz="2800" b="1" dirty="0" smtClean="0">
                <a:solidFill>
                  <a:srgbClr val="00B050"/>
                </a:solidFill>
                <a:latin typeface="標楷體" panose="03000509000000000000" pitchFamily="65" charset="-120"/>
                <a:ea typeface="標楷體" panose="03000509000000000000" pitchFamily="65" charset="-120"/>
              </a:rPr>
              <a:t>生效</a:t>
            </a:r>
            <a:endParaRPr lang="en-US" altLang="zh-TW" sz="2800" b="1" dirty="0" smtClean="0">
              <a:solidFill>
                <a:srgbClr val="00B050"/>
              </a:solidFill>
              <a:latin typeface="標楷體" panose="03000509000000000000" pitchFamily="65" charset="-120"/>
              <a:ea typeface="標楷體" panose="03000509000000000000" pitchFamily="65" charset="-120"/>
            </a:endParaRPr>
          </a:p>
          <a:p>
            <a:pPr marL="457200" indent="-457200">
              <a:lnSpc>
                <a:spcPts val="3800"/>
              </a:lnSpc>
              <a:buClr>
                <a:srgbClr val="D34817"/>
              </a:buClr>
              <a:buFont typeface="Wingdings" panose="05000000000000000000" pitchFamily="2" charset="2"/>
              <a:buChar char="u"/>
              <a:defRPr/>
            </a:pPr>
            <a:r>
              <a:rPr lang="zh-TW" altLang="zh-TW" sz="2800" b="1" dirty="0">
                <a:solidFill>
                  <a:srgbClr val="0070C0"/>
                </a:solidFill>
                <a:latin typeface="標楷體" panose="03000509000000000000" pitchFamily="65" charset="-120"/>
                <a:ea typeface="標楷體" panose="03000509000000000000" pitchFamily="65" charset="-120"/>
              </a:rPr>
              <a:t>為使執行機構於約用助理人員確實依相關法令規範落實其相關權益保障，爰修正助理人員約用資格條件及</a:t>
            </a:r>
            <a:r>
              <a:rPr lang="zh-TW" altLang="zh-TW" sz="2800" b="1" dirty="0" smtClean="0">
                <a:solidFill>
                  <a:srgbClr val="0070C0"/>
                </a:solidFill>
                <a:latin typeface="標楷體" panose="03000509000000000000" pitchFamily="65" charset="-120"/>
                <a:ea typeface="標楷體" panose="03000509000000000000" pitchFamily="65" charset="-120"/>
              </a:rPr>
              <a:t>程序</a:t>
            </a:r>
            <a:endParaRPr lang="en-US" altLang="zh-TW" sz="2800" b="1" dirty="0" smtClean="0">
              <a:solidFill>
                <a:srgbClr val="0070C0"/>
              </a:solidFill>
              <a:latin typeface="標楷體" panose="03000509000000000000" pitchFamily="65" charset="-120"/>
              <a:ea typeface="標楷體" panose="03000509000000000000" pitchFamily="65" charset="-120"/>
            </a:endParaRPr>
          </a:p>
          <a:p>
            <a:pPr marL="914400" lvl="1" indent="-457200">
              <a:lnSpc>
                <a:spcPts val="3800"/>
              </a:lnSpc>
              <a:buClr>
                <a:srgbClr val="D34817"/>
              </a:buClr>
              <a:buFont typeface="Wingdings" panose="05000000000000000000" pitchFamily="2" charset="2"/>
              <a:buChar char="Ø"/>
              <a:defRPr/>
            </a:pPr>
            <a:r>
              <a:rPr lang="zh-TW" altLang="en-US" sz="2800" dirty="0" smtClean="0">
                <a:latin typeface="標楷體" panose="03000509000000000000" pitchFamily="65" charset="-120"/>
                <a:ea typeface="標楷體" panose="03000509000000000000" pitchFamily="65" charset="-120"/>
              </a:rPr>
              <a:t>依</a:t>
            </a:r>
            <a:r>
              <a:rPr lang="zh-TW" altLang="en-US" sz="2800" b="1" dirty="0" smtClean="0">
                <a:solidFill>
                  <a:srgbClr val="FF0000"/>
                </a:solidFill>
                <a:latin typeface="標楷體" panose="03000509000000000000" pitchFamily="65" charset="-120"/>
                <a:ea typeface="標楷體" panose="03000509000000000000" pitchFamily="65" charset="-120"/>
              </a:rPr>
              <a:t>教育部</a:t>
            </a:r>
            <a:r>
              <a:rPr lang="en-US" altLang="zh-TW" sz="2800" b="1" dirty="0" smtClean="0">
                <a:solidFill>
                  <a:srgbClr val="FF0000"/>
                </a:solidFill>
                <a:latin typeface="標楷體" panose="03000509000000000000" pitchFamily="65" charset="-120"/>
                <a:ea typeface="標楷體" panose="03000509000000000000" pitchFamily="65" charset="-120"/>
              </a:rPr>
              <a:t>104</a:t>
            </a:r>
            <a:r>
              <a:rPr lang="zh-TW" altLang="en-US" sz="2800" b="1" dirty="0" smtClean="0">
                <a:solidFill>
                  <a:srgbClr val="FF0000"/>
                </a:solidFill>
                <a:latin typeface="標楷體" panose="03000509000000000000" pitchFamily="65" charset="-120"/>
                <a:ea typeface="標楷體" panose="03000509000000000000" pitchFamily="65" charset="-120"/>
              </a:rPr>
              <a:t>年</a:t>
            </a:r>
            <a:r>
              <a:rPr lang="en-US" altLang="zh-TW" sz="2800" b="1" dirty="0" smtClean="0">
                <a:solidFill>
                  <a:srgbClr val="FF0000"/>
                </a:solidFill>
                <a:latin typeface="標楷體" panose="03000509000000000000" pitchFamily="65" charset="-120"/>
                <a:ea typeface="標楷體" panose="03000509000000000000" pitchFamily="65" charset="-120"/>
              </a:rPr>
              <a:t>6</a:t>
            </a:r>
            <a:r>
              <a:rPr lang="zh-TW" altLang="en-US" sz="2800" b="1" dirty="0" smtClean="0">
                <a:solidFill>
                  <a:srgbClr val="FF0000"/>
                </a:solidFill>
                <a:latin typeface="標楷體" panose="03000509000000000000" pitchFamily="65" charset="-120"/>
                <a:ea typeface="標楷體" panose="03000509000000000000" pitchFamily="65" charset="-120"/>
              </a:rPr>
              <a:t>月</a:t>
            </a:r>
            <a:r>
              <a:rPr lang="en-US" altLang="zh-TW" sz="2800" b="1" dirty="0" smtClean="0">
                <a:solidFill>
                  <a:srgbClr val="FF0000"/>
                </a:solidFill>
                <a:latin typeface="標楷體" panose="03000509000000000000" pitchFamily="65" charset="-120"/>
                <a:ea typeface="標楷體" panose="03000509000000000000" pitchFamily="65" charset="-120"/>
              </a:rPr>
              <a:t>17</a:t>
            </a:r>
            <a:r>
              <a:rPr lang="zh-TW" altLang="en-US" sz="2800" b="1" dirty="0" smtClean="0">
                <a:solidFill>
                  <a:srgbClr val="FF0000"/>
                </a:solidFill>
                <a:latin typeface="標楷體" panose="03000509000000000000" pitchFamily="65" charset="-120"/>
                <a:ea typeface="標楷體" panose="03000509000000000000" pitchFamily="65" charset="-120"/>
              </a:rPr>
              <a:t>日公告之處理原則</a:t>
            </a:r>
            <a:r>
              <a:rPr lang="zh-TW" altLang="en-US" sz="2800" dirty="0" smtClean="0">
                <a:latin typeface="標楷體" panose="03000509000000000000" pitchFamily="65" charset="-120"/>
                <a:ea typeface="標楷體" panose="03000509000000000000" pitchFamily="65" charset="-120"/>
              </a:rPr>
              <a:t>認定屬學習範疇或僱傭關係</a:t>
            </a:r>
            <a:endParaRPr lang="en-US" altLang="zh-TW" sz="2800" dirty="0" smtClean="0">
              <a:latin typeface="標楷體" panose="03000509000000000000" pitchFamily="65" charset="-120"/>
              <a:ea typeface="標楷體" panose="03000509000000000000" pitchFamily="65" charset="-120"/>
            </a:endParaRPr>
          </a:p>
          <a:p>
            <a:pPr marL="914400" lvl="1" indent="-457200">
              <a:lnSpc>
                <a:spcPts val="3800"/>
              </a:lnSpc>
              <a:buClr>
                <a:srgbClr val="D34817"/>
              </a:buClr>
              <a:buFont typeface="Wingdings" panose="05000000000000000000" pitchFamily="2" charset="2"/>
              <a:buChar char="Ø"/>
              <a:defRPr/>
            </a:pPr>
            <a:r>
              <a:rPr lang="zh-TW" altLang="en-US" sz="2800" dirty="0" smtClean="0">
                <a:latin typeface="標楷體" panose="03000509000000000000" pitchFamily="65" charset="-120"/>
                <a:ea typeface="標楷體" panose="03000509000000000000" pitchFamily="65" charset="-120"/>
              </a:rPr>
              <a:t>學生至大專校院以外之執行機構或至他校擔任兼任助理，</a:t>
            </a:r>
            <a:r>
              <a:rPr lang="zh-TW" altLang="en-US" sz="2800" b="1" dirty="0" smtClean="0">
                <a:solidFill>
                  <a:srgbClr val="FF0000"/>
                </a:solidFill>
                <a:latin typeface="標楷體" panose="03000509000000000000" pitchFamily="65" charset="-120"/>
                <a:ea typeface="標楷體" panose="03000509000000000000" pitchFamily="65" charset="-120"/>
              </a:rPr>
              <a:t>由學生就讀之大專校院</a:t>
            </a:r>
            <a:r>
              <a:rPr lang="zh-TW" altLang="en-US" sz="2800" dirty="0" smtClean="0">
                <a:latin typeface="標楷體" panose="03000509000000000000" pitchFamily="65" charset="-120"/>
                <a:ea typeface="標楷體" panose="03000509000000000000" pitchFamily="65" charset="-120"/>
              </a:rPr>
              <a:t>所定相關章則規定，認定是否</a:t>
            </a:r>
            <a:r>
              <a:rPr lang="zh-TW" altLang="en-US" sz="2800" dirty="0">
                <a:latin typeface="標楷體" panose="03000509000000000000" pitchFamily="65" charset="-120"/>
                <a:ea typeface="標楷體" panose="03000509000000000000" pitchFamily="65" charset="-120"/>
              </a:rPr>
              <a:t>屬課程學習</a:t>
            </a:r>
            <a:r>
              <a:rPr lang="zh-TW" altLang="en-US" sz="2800" dirty="0" smtClean="0">
                <a:latin typeface="標楷體" panose="03000509000000000000" pitchFamily="65" charset="-120"/>
                <a:ea typeface="標楷體" panose="03000509000000000000" pitchFamily="65" charset="-120"/>
              </a:rPr>
              <a:t>範疇</a:t>
            </a:r>
            <a:endParaRPr lang="en-US" altLang="zh-TW" sz="2800"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316077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solidFill>
                  <a:srgbClr val="0000FF"/>
                </a:solidFill>
              </a:rPr>
              <a:t>修正重點</a:t>
            </a:r>
            <a:r>
              <a:rPr lang="en-US" altLang="zh-TW" sz="3000" dirty="0" smtClean="0">
                <a:solidFill>
                  <a:srgbClr val="0000FF"/>
                </a:solidFill>
              </a:rPr>
              <a:t>(2/3)</a:t>
            </a:r>
            <a:endParaRPr lang="zh-TW" altLang="en-US" sz="3000" dirty="0">
              <a:solidFill>
                <a:srgbClr val="0000FF"/>
              </a:solidFill>
            </a:endParaRPr>
          </a:p>
        </p:txBody>
      </p:sp>
      <p:sp>
        <p:nvSpPr>
          <p:cNvPr id="6" name="矩形 5"/>
          <p:cNvSpPr/>
          <p:nvPr/>
        </p:nvSpPr>
        <p:spPr>
          <a:xfrm>
            <a:off x="827584" y="1412776"/>
            <a:ext cx="7992888" cy="3990836"/>
          </a:xfrm>
          <a:prstGeom prst="rect">
            <a:avLst/>
          </a:prstGeom>
        </p:spPr>
        <p:txBody>
          <a:bodyPr wrap="square">
            <a:spAutoFit/>
          </a:bodyPr>
          <a:lstStyle/>
          <a:p>
            <a:pPr marL="342900" indent="-342900">
              <a:lnSpc>
                <a:spcPts val="3800"/>
              </a:lnSpc>
              <a:buClr>
                <a:srgbClr val="D34817"/>
              </a:buClr>
              <a:buFont typeface="Wingdings" panose="05000000000000000000" pitchFamily="2" charset="2"/>
              <a:buChar char="u"/>
              <a:defRPr/>
            </a:pPr>
            <a:r>
              <a:rPr lang="zh-TW" altLang="en-US" sz="2800" b="1" dirty="0">
                <a:solidFill>
                  <a:srgbClr val="0070C0"/>
                </a:solidFill>
                <a:latin typeface="標楷體" panose="03000509000000000000" pitchFamily="65" charset="-120"/>
                <a:ea typeface="標楷體" panose="03000509000000000000" pitchFamily="65" charset="-120"/>
              </a:rPr>
              <a:t>補助費用</a:t>
            </a:r>
            <a:r>
              <a:rPr lang="zh-TW" altLang="en-US" sz="2800" b="1" dirty="0" smtClean="0">
                <a:solidFill>
                  <a:srgbClr val="0070C0"/>
                </a:solidFill>
                <a:latin typeface="標楷體" panose="03000509000000000000" pitchFamily="65" charset="-120"/>
                <a:ea typeface="標楷體" panose="03000509000000000000" pitchFamily="65" charset="-120"/>
              </a:rPr>
              <a:t>調整</a:t>
            </a:r>
            <a:endParaRPr lang="zh-TW" altLang="en-US" sz="2000" b="1" dirty="0">
              <a:solidFill>
                <a:srgbClr val="0070C0"/>
              </a:solidFill>
              <a:latin typeface="標楷體" panose="03000509000000000000" pitchFamily="65" charset="-120"/>
              <a:ea typeface="標楷體" panose="03000509000000000000" pitchFamily="65" charset="-120"/>
            </a:endParaRPr>
          </a:p>
          <a:p>
            <a:pPr marL="914400" lvl="1" indent="-457200">
              <a:lnSpc>
                <a:spcPts val="3800"/>
              </a:lnSpc>
              <a:buClr>
                <a:srgbClr val="D34817"/>
              </a:buClr>
              <a:buFont typeface="Wingdings" panose="05000000000000000000" pitchFamily="2" charset="2"/>
              <a:buChar char="Ø"/>
              <a:defRPr/>
            </a:pPr>
            <a:r>
              <a:rPr lang="zh-TW" altLang="en-US" sz="2800" dirty="0" smtClean="0">
                <a:latin typeface="標楷體" panose="03000509000000000000" pitchFamily="65" charset="-120"/>
                <a:ea typeface="標楷體" panose="03000509000000000000" pitchFamily="65" charset="-120"/>
              </a:rPr>
              <a:t>勞工退休金</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離職</a:t>
            </a:r>
            <a:r>
              <a:rPr lang="zh-TW" altLang="en-US" sz="2800" dirty="0">
                <a:latin typeface="標楷體" panose="03000509000000000000" pitchFamily="65" charset="-120"/>
                <a:ea typeface="標楷體" panose="03000509000000000000" pitchFamily="65" charset="-120"/>
              </a:rPr>
              <a:t>儲金、二代健保補充</a:t>
            </a:r>
            <a:r>
              <a:rPr lang="zh-TW" altLang="en-US" sz="2800" dirty="0" smtClean="0">
                <a:latin typeface="標楷體" panose="03000509000000000000" pitchFamily="65" charset="-120"/>
                <a:ea typeface="標楷體" panose="03000509000000000000" pitchFamily="65" charset="-120"/>
              </a:rPr>
              <a:t>保費</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屬保險費</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，由管理費調整至</a:t>
            </a:r>
            <a:r>
              <a:rPr lang="zh-TW" altLang="en-US" sz="2800" b="1" dirty="0" smtClean="0">
                <a:solidFill>
                  <a:srgbClr val="FF0000"/>
                </a:solidFill>
                <a:latin typeface="標楷體" panose="03000509000000000000" pitchFamily="65" charset="-120"/>
                <a:ea typeface="標楷體" panose="03000509000000000000" pitchFamily="65" charset="-120"/>
              </a:rPr>
              <a:t>業務</a:t>
            </a:r>
            <a:r>
              <a:rPr lang="zh-TW" altLang="en-US" sz="2800" b="1" dirty="0">
                <a:solidFill>
                  <a:srgbClr val="FF0000"/>
                </a:solidFill>
                <a:latin typeface="標楷體" panose="03000509000000000000" pitchFamily="65" charset="-120"/>
                <a:ea typeface="標楷體" panose="03000509000000000000" pitchFamily="65" charset="-120"/>
              </a:rPr>
              <a:t>費</a:t>
            </a:r>
            <a:r>
              <a:rPr lang="zh-TW" altLang="en-US" sz="2800" dirty="0">
                <a:latin typeface="標楷體" panose="03000509000000000000" pitchFamily="65" charset="-120"/>
                <a:ea typeface="標楷體" panose="03000509000000000000" pitchFamily="65" charset="-120"/>
              </a:rPr>
              <a:t>列</a:t>
            </a:r>
            <a:r>
              <a:rPr lang="zh-TW" altLang="en-US" sz="2800" dirty="0" smtClean="0">
                <a:latin typeface="標楷體" panose="03000509000000000000" pitchFamily="65" charset="-120"/>
                <a:ea typeface="標楷體" panose="03000509000000000000" pitchFamily="65" charset="-120"/>
              </a:rPr>
              <a:t>支</a:t>
            </a:r>
            <a:endParaRPr lang="zh-TW" altLang="en-US" sz="2800" dirty="0">
              <a:latin typeface="標楷體" panose="03000509000000000000" pitchFamily="65" charset="-120"/>
              <a:ea typeface="標楷體" panose="03000509000000000000" pitchFamily="65" charset="-120"/>
            </a:endParaRPr>
          </a:p>
          <a:p>
            <a:pPr marL="914400" lvl="1" indent="-457200">
              <a:lnSpc>
                <a:spcPts val="3800"/>
              </a:lnSpc>
              <a:buClr>
                <a:srgbClr val="D34817"/>
              </a:buClr>
              <a:buFont typeface="Wingdings" panose="05000000000000000000" pitchFamily="2" charset="2"/>
              <a:buChar char="Ø"/>
              <a:defRPr/>
            </a:pPr>
            <a:r>
              <a:rPr lang="zh-TW" altLang="en-US" sz="2800" dirty="0">
                <a:latin typeface="標楷體" panose="03000509000000000000" pitchFamily="65" charset="-120"/>
                <a:ea typeface="標楷體" panose="03000509000000000000" pitchFamily="65" charset="-120"/>
              </a:rPr>
              <a:t>其他依相關</a:t>
            </a:r>
            <a:r>
              <a:rPr lang="zh-TW" altLang="en-US" sz="2800" dirty="0" smtClean="0">
                <a:latin typeface="標楷體" panose="03000509000000000000" pitchFamily="65" charset="-120"/>
                <a:ea typeface="標楷體" panose="03000509000000000000" pitchFamily="65" charset="-120"/>
              </a:rPr>
              <a:t>法令應支出，非屬經常性之人事支出</a:t>
            </a:r>
            <a:r>
              <a:rPr lang="zh-TW" altLang="en-US" sz="2800" dirty="0">
                <a:latin typeface="標楷體" panose="03000509000000000000" pitchFamily="65" charset="-120"/>
                <a:ea typeface="標楷體" panose="03000509000000000000" pitchFamily="65" charset="-120"/>
              </a:rPr>
              <a:t>之</a:t>
            </a:r>
            <a:r>
              <a:rPr lang="zh-TW" altLang="en-US" sz="2800" dirty="0" smtClean="0">
                <a:latin typeface="標楷體" panose="03000509000000000000" pitchFamily="65" charset="-120"/>
                <a:ea typeface="標楷體" panose="03000509000000000000" pitchFamily="65" charset="-120"/>
              </a:rPr>
              <a:t>費用維持</a:t>
            </a:r>
            <a:r>
              <a:rPr lang="zh-TW" altLang="en-US" sz="2800" dirty="0">
                <a:latin typeface="標楷體" panose="03000509000000000000" pitchFamily="65" charset="-120"/>
                <a:ea typeface="標楷體" panose="03000509000000000000" pitchFamily="65" charset="-120"/>
              </a:rPr>
              <a:t>於</a:t>
            </a:r>
            <a:r>
              <a:rPr lang="zh-TW" altLang="en-US" sz="2800" b="1" dirty="0">
                <a:solidFill>
                  <a:srgbClr val="FF0000"/>
                </a:solidFill>
                <a:latin typeface="標楷體" panose="03000509000000000000" pitchFamily="65" charset="-120"/>
                <a:ea typeface="標楷體" panose="03000509000000000000" pitchFamily="65" charset="-120"/>
              </a:rPr>
              <a:t>管理費</a:t>
            </a:r>
            <a:r>
              <a:rPr lang="zh-TW" altLang="en-US" sz="2800" dirty="0">
                <a:latin typeface="標楷體" panose="03000509000000000000" pitchFamily="65" charset="-120"/>
                <a:ea typeface="標楷體" panose="03000509000000000000" pitchFamily="65" charset="-120"/>
              </a:rPr>
              <a:t>列</a:t>
            </a:r>
            <a:r>
              <a:rPr lang="zh-TW" altLang="en-US" sz="2800" dirty="0" smtClean="0">
                <a:latin typeface="標楷體" panose="03000509000000000000" pitchFamily="65" charset="-120"/>
                <a:ea typeface="標楷體" panose="03000509000000000000" pitchFamily="65" charset="-120"/>
              </a:rPr>
              <a:t>支</a:t>
            </a:r>
            <a:endParaRPr lang="en-US" altLang="zh-TW" sz="2800" dirty="0" smtClean="0">
              <a:latin typeface="標楷體" panose="03000509000000000000" pitchFamily="65" charset="-120"/>
              <a:ea typeface="標楷體" panose="03000509000000000000" pitchFamily="65" charset="-120"/>
            </a:endParaRPr>
          </a:p>
          <a:p>
            <a:pPr marL="914400" lvl="1" indent="-457200">
              <a:lnSpc>
                <a:spcPts val="3800"/>
              </a:lnSpc>
              <a:buClr>
                <a:srgbClr val="D34817"/>
              </a:buClr>
              <a:buFont typeface="Wingdings" panose="05000000000000000000" pitchFamily="2" charset="2"/>
              <a:buChar char="Ø"/>
              <a:defRPr/>
            </a:pPr>
            <a:r>
              <a:rPr lang="zh-TW" altLang="en-US" sz="2800" dirty="0" smtClean="0">
                <a:latin typeface="標楷體" panose="03000509000000000000" pitchFamily="65" charset="-120"/>
                <a:ea typeface="標楷體" panose="03000509000000000000" pitchFamily="65" charset="-120"/>
              </a:rPr>
              <a:t>學生兼任助理認定屬</a:t>
            </a:r>
            <a:r>
              <a:rPr lang="zh-TW" altLang="en-US" sz="2800" b="1" dirty="0" smtClean="0">
                <a:solidFill>
                  <a:srgbClr val="FF0000"/>
                </a:solidFill>
                <a:latin typeface="標楷體" panose="03000509000000000000" pitchFamily="65" charset="-120"/>
                <a:ea typeface="標楷體" panose="03000509000000000000" pitchFamily="65" charset="-120"/>
              </a:rPr>
              <a:t>學習範疇</a:t>
            </a:r>
            <a:r>
              <a:rPr lang="zh-TW" altLang="en-US" sz="2800" dirty="0" smtClean="0">
                <a:latin typeface="標楷體" panose="03000509000000000000" pitchFamily="65" charset="-120"/>
                <a:ea typeface="標楷體" panose="03000509000000000000" pitchFamily="65" charset="-120"/>
              </a:rPr>
              <a:t>者，支給</a:t>
            </a:r>
            <a:r>
              <a:rPr lang="zh-TW" altLang="en-US" sz="2800" b="1" dirty="0" smtClean="0">
                <a:solidFill>
                  <a:srgbClr val="FF0000"/>
                </a:solidFill>
                <a:latin typeface="標楷體" panose="03000509000000000000" pitchFamily="65" charset="-120"/>
                <a:ea typeface="標楷體" panose="03000509000000000000" pitchFamily="65" charset="-120"/>
              </a:rPr>
              <a:t>研究津貼</a:t>
            </a:r>
            <a:r>
              <a:rPr lang="zh-TW" altLang="en-US" sz="2800" dirty="0" smtClean="0">
                <a:latin typeface="標楷體" panose="03000509000000000000" pitchFamily="65" charset="-120"/>
                <a:ea typeface="標楷體" panose="03000509000000000000" pitchFamily="65" charset="-120"/>
              </a:rPr>
              <a:t>；認定屬</a:t>
            </a:r>
            <a:r>
              <a:rPr lang="zh-TW" altLang="en-US" sz="2800" b="1" dirty="0" smtClean="0">
                <a:solidFill>
                  <a:srgbClr val="FF0000"/>
                </a:solidFill>
                <a:latin typeface="標楷體" panose="03000509000000000000" pitchFamily="65" charset="-120"/>
                <a:ea typeface="標楷體" panose="03000509000000000000" pitchFamily="65" charset="-120"/>
              </a:rPr>
              <a:t>僱傭關係</a:t>
            </a:r>
            <a:r>
              <a:rPr lang="zh-TW" altLang="en-US" sz="2800" dirty="0" smtClean="0">
                <a:latin typeface="標楷體" panose="03000509000000000000" pitchFamily="65" charset="-120"/>
                <a:ea typeface="標楷體" panose="03000509000000000000" pitchFamily="65" charset="-120"/>
              </a:rPr>
              <a:t>者，支給</a:t>
            </a:r>
            <a:r>
              <a:rPr lang="zh-TW" altLang="en-US" sz="2800" b="1" dirty="0" smtClean="0">
                <a:solidFill>
                  <a:srgbClr val="FF0000"/>
                </a:solidFill>
                <a:latin typeface="標楷體" panose="03000509000000000000" pitchFamily="65" charset="-120"/>
                <a:ea typeface="標楷體" panose="03000509000000000000" pitchFamily="65" charset="-120"/>
              </a:rPr>
              <a:t>工作酬金</a:t>
            </a:r>
            <a:endParaRPr lang="en-US" altLang="zh-TW" sz="2800" b="1" dirty="0" smtClean="0">
              <a:solidFill>
                <a:srgbClr val="FF0000"/>
              </a:solidFill>
              <a:latin typeface="標楷體" panose="03000509000000000000" pitchFamily="65" charset="-120"/>
              <a:ea typeface="標楷體" panose="03000509000000000000" pitchFamily="65" charset="-120"/>
            </a:endParaRPr>
          </a:p>
          <a:p>
            <a:pPr marL="914400" lvl="1" indent="-457200">
              <a:lnSpc>
                <a:spcPts val="3800"/>
              </a:lnSpc>
              <a:buClr>
                <a:srgbClr val="D34817"/>
              </a:buClr>
              <a:buFont typeface="Wingdings" panose="05000000000000000000" pitchFamily="2" charset="2"/>
              <a:buChar char="Ø"/>
              <a:defRPr/>
            </a:pP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938719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solidFill>
                  <a:srgbClr val="0000FF"/>
                </a:solidFill>
              </a:rPr>
              <a:t>修正重點</a:t>
            </a:r>
            <a:r>
              <a:rPr lang="en-US" altLang="zh-TW" sz="3000" dirty="0" smtClean="0">
                <a:solidFill>
                  <a:srgbClr val="0000FF"/>
                </a:solidFill>
              </a:rPr>
              <a:t>(3/3)</a:t>
            </a:r>
            <a:endParaRPr lang="zh-TW" altLang="en-US" sz="3000" dirty="0">
              <a:solidFill>
                <a:srgbClr val="0000FF"/>
              </a:solidFill>
            </a:endParaRPr>
          </a:p>
        </p:txBody>
      </p:sp>
      <p:sp>
        <p:nvSpPr>
          <p:cNvPr id="6" name="矩形 5"/>
          <p:cNvSpPr/>
          <p:nvPr/>
        </p:nvSpPr>
        <p:spPr>
          <a:xfrm>
            <a:off x="827584" y="1124744"/>
            <a:ext cx="7704856" cy="4708981"/>
          </a:xfrm>
          <a:prstGeom prst="rect">
            <a:avLst/>
          </a:prstGeom>
        </p:spPr>
        <p:txBody>
          <a:bodyPr wrap="square">
            <a:spAutoFit/>
          </a:bodyPr>
          <a:lstStyle/>
          <a:p>
            <a:pPr marL="342900" indent="-342900">
              <a:lnSpc>
                <a:spcPts val="4000"/>
              </a:lnSpc>
              <a:buClr>
                <a:srgbClr val="D34817"/>
              </a:buClr>
              <a:buFont typeface="Wingdings" panose="05000000000000000000" pitchFamily="2" charset="2"/>
              <a:buChar char="u"/>
              <a:defRPr/>
            </a:pPr>
            <a:r>
              <a:rPr lang="zh-TW" altLang="en-US" sz="2800" b="1" dirty="0">
                <a:solidFill>
                  <a:srgbClr val="0070C0"/>
                </a:solidFill>
                <a:latin typeface="標楷體" panose="03000509000000000000" pitchFamily="65" charset="-120"/>
                <a:ea typeface="標楷體" panose="03000509000000000000" pitchFamily="65" charset="-120"/>
              </a:rPr>
              <a:t>放寬專任助理</a:t>
            </a:r>
            <a:r>
              <a:rPr lang="zh-TW" altLang="en-US" sz="2800" b="1" dirty="0" smtClean="0">
                <a:solidFill>
                  <a:srgbClr val="0070C0"/>
                </a:solidFill>
                <a:latin typeface="標楷體" panose="03000509000000000000" pitchFamily="65" charset="-120"/>
                <a:ea typeface="標楷體" panose="03000509000000000000" pitchFamily="65" charset="-120"/>
              </a:rPr>
              <a:t>可以同一機構數</a:t>
            </a:r>
            <a:r>
              <a:rPr lang="zh-TW" altLang="en-US" sz="2800" b="1" dirty="0">
                <a:solidFill>
                  <a:srgbClr val="0070C0"/>
                </a:solidFill>
                <a:latin typeface="標楷體" panose="03000509000000000000" pitchFamily="65" charset="-120"/>
                <a:ea typeface="標楷體" panose="03000509000000000000" pitchFamily="65" charset="-120"/>
              </a:rPr>
              <a:t>個計畫分攤</a:t>
            </a:r>
            <a:r>
              <a:rPr lang="zh-TW" altLang="en-US" sz="2800" b="1" dirty="0" smtClean="0">
                <a:solidFill>
                  <a:srgbClr val="0070C0"/>
                </a:solidFill>
                <a:latin typeface="標楷體" panose="03000509000000000000" pitchFamily="65" charset="-120"/>
                <a:ea typeface="標楷體" panose="03000509000000000000" pitchFamily="65" charset="-120"/>
              </a:rPr>
              <a:t>經費</a:t>
            </a:r>
            <a:endParaRPr lang="en-US" altLang="zh-TW" sz="2800" b="1" dirty="0">
              <a:solidFill>
                <a:srgbClr val="0070C0"/>
              </a:solidFill>
              <a:latin typeface="標楷體" panose="03000509000000000000" pitchFamily="65" charset="-120"/>
              <a:ea typeface="標楷體" panose="03000509000000000000" pitchFamily="65" charset="-120"/>
            </a:endParaRPr>
          </a:p>
          <a:p>
            <a:pPr marL="914400" lvl="1" indent="-457200">
              <a:lnSpc>
                <a:spcPts val="4000"/>
              </a:lnSpc>
              <a:buClr>
                <a:srgbClr val="D34817"/>
              </a:buClr>
              <a:buFont typeface="Wingdings" panose="05000000000000000000" pitchFamily="2" charset="2"/>
              <a:buChar char="Ø"/>
              <a:defRPr/>
            </a:pPr>
            <a:r>
              <a:rPr lang="zh-TW" altLang="en-US" sz="2600" dirty="0">
                <a:latin typeface="標楷體" panose="03000509000000000000" pitchFamily="65" charset="-120"/>
                <a:ea typeface="標楷體" panose="03000509000000000000" pitchFamily="65" charset="-120"/>
              </a:rPr>
              <a:t>減省人事費用支出，提升人員進用的穩定性，減少訓練成本</a:t>
            </a:r>
            <a:endParaRPr lang="en-US" altLang="zh-TW" sz="2600" dirty="0">
              <a:latin typeface="標楷體" panose="03000509000000000000" pitchFamily="65" charset="-120"/>
              <a:ea typeface="標楷體" panose="03000509000000000000" pitchFamily="65" charset="-120"/>
            </a:endParaRPr>
          </a:p>
          <a:p>
            <a:pPr marL="342900" indent="-342900">
              <a:lnSpc>
                <a:spcPts val="4000"/>
              </a:lnSpc>
              <a:buClr>
                <a:srgbClr val="D34817"/>
              </a:buClr>
              <a:buFont typeface="Wingdings" panose="05000000000000000000" pitchFamily="2" charset="2"/>
              <a:buChar char="u"/>
              <a:defRPr/>
            </a:pPr>
            <a:r>
              <a:rPr lang="zh-TW" altLang="en-US" sz="2800" b="1" dirty="0" smtClean="0">
                <a:solidFill>
                  <a:srgbClr val="0070C0"/>
                </a:solidFill>
                <a:latin typeface="標楷體" panose="03000509000000000000" pitchFamily="65" charset="-120"/>
                <a:ea typeface="標楷體" panose="03000509000000000000" pitchFamily="65" charset="-120"/>
              </a:rPr>
              <a:t>取消大專學生已執行大專學生研究計畫，如再擔任研究計畫助理參與研究，不得再領取兼任助理費用之限制</a:t>
            </a:r>
            <a:endParaRPr lang="en-US" altLang="zh-TW" sz="2600" dirty="0">
              <a:latin typeface="標楷體" panose="03000509000000000000" pitchFamily="65" charset="-120"/>
              <a:ea typeface="標楷體" panose="03000509000000000000" pitchFamily="65" charset="-120"/>
            </a:endParaRPr>
          </a:p>
          <a:p>
            <a:pPr marL="342900" indent="-342900">
              <a:lnSpc>
                <a:spcPts val="4000"/>
              </a:lnSpc>
              <a:buClr>
                <a:srgbClr val="D34817"/>
              </a:buClr>
              <a:buFont typeface="Wingdings" panose="05000000000000000000" pitchFamily="2" charset="2"/>
              <a:buChar char="u"/>
              <a:defRPr/>
            </a:pPr>
            <a:r>
              <a:rPr lang="zh-TW" altLang="en-US" sz="2800" b="1" dirty="0" smtClean="0">
                <a:solidFill>
                  <a:srgbClr val="0070C0"/>
                </a:solidFill>
                <a:latin typeface="標楷體" panose="03000509000000000000" pitchFamily="65" charset="-120"/>
                <a:ea typeface="標楷體" panose="03000509000000000000" pitchFamily="65" charset="-120"/>
              </a:rPr>
              <a:t>修正</a:t>
            </a:r>
            <a:r>
              <a:rPr lang="zh-TW" altLang="en-US" sz="2800" b="1" dirty="0">
                <a:solidFill>
                  <a:srgbClr val="0070C0"/>
                </a:solidFill>
                <a:latin typeface="標楷體" panose="03000509000000000000" pitchFamily="65" charset="-120"/>
                <a:ea typeface="標楷體" panose="03000509000000000000" pitchFamily="65" charset="-120"/>
              </a:rPr>
              <a:t>兼任</a:t>
            </a:r>
            <a:r>
              <a:rPr lang="zh-TW" altLang="en-US" sz="2800" b="1" dirty="0" smtClean="0">
                <a:solidFill>
                  <a:srgbClr val="0070C0"/>
                </a:solidFill>
                <a:latin typeface="標楷體" panose="03000509000000000000" pitchFamily="65" charset="-120"/>
                <a:ea typeface="標楷體" panose="03000509000000000000" pitchFamily="65" charset="-120"/>
              </a:rPr>
              <a:t>助理費用支</a:t>
            </a:r>
            <a:r>
              <a:rPr lang="zh-TW" altLang="en-US" sz="2800" b="1" dirty="0">
                <a:solidFill>
                  <a:srgbClr val="0070C0"/>
                </a:solidFill>
                <a:latin typeface="標楷體" panose="03000509000000000000" pitchFamily="65" charset="-120"/>
                <a:ea typeface="標楷體" panose="03000509000000000000" pitchFamily="65" charset="-120"/>
              </a:rPr>
              <a:t>給標準</a:t>
            </a:r>
            <a:r>
              <a:rPr lang="zh-TW" altLang="en-US" sz="2800" b="1" dirty="0" smtClean="0">
                <a:solidFill>
                  <a:srgbClr val="0070C0"/>
                </a:solidFill>
                <a:latin typeface="標楷體" panose="03000509000000000000" pitchFamily="65" charset="-120"/>
                <a:ea typeface="標楷體" panose="03000509000000000000" pitchFamily="65" charset="-120"/>
              </a:rPr>
              <a:t>表</a:t>
            </a:r>
            <a:r>
              <a:rPr lang="en-US" altLang="zh-TW" sz="2000" b="1" dirty="0" smtClean="0">
                <a:solidFill>
                  <a:srgbClr val="0070C0"/>
                </a:solidFill>
                <a:latin typeface="標楷體" panose="03000509000000000000" pitchFamily="65" charset="-120"/>
                <a:ea typeface="標楷體" panose="03000509000000000000" pitchFamily="65" charset="-120"/>
              </a:rPr>
              <a:t>-</a:t>
            </a:r>
            <a:r>
              <a:rPr lang="zh-TW" altLang="en-US" sz="2000" b="1" dirty="0" smtClean="0">
                <a:solidFill>
                  <a:srgbClr val="0070C0"/>
                </a:solidFill>
                <a:latin typeface="標楷體" panose="03000509000000000000" pitchFamily="65" charset="-120"/>
                <a:ea typeface="標楷體" panose="03000509000000000000" pitchFamily="65" charset="-120"/>
                <a:hlinkClick r:id="rId3" action="ppaction://hlinksldjump"/>
              </a:rPr>
              <a:t>附件</a:t>
            </a:r>
            <a:endParaRPr lang="en-US" altLang="zh-TW" sz="2000" b="1" dirty="0" smtClean="0">
              <a:solidFill>
                <a:srgbClr val="0070C0"/>
              </a:solidFill>
              <a:latin typeface="標楷體" panose="03000509000000000000" pitchFamily="65" charset="-120"/>
              <a:ea typeface="標楷體" panose="03000509000000000000" pitchFamily="65" charset="-120"/>
            </a:endParaRPr>
          </a:p>
          <a:p>
            <a:pPr marL="914400" lvl="1" indent="-457200">
              <a:lnSpc>
                <a:spcPts val="4000"/>
              </a:lnSpc>
              <a:buClr>
                <a:srgbClr val="D34817"/>
              </a:buClr>
              <a:buFont typeface="Wingdings" panose="05000000000000000000" pitchFamily="2" charset="2"/>
              <a:buChar char="Ø"/>
              <a:defRPr/>
            </a:pPr>
            <a:r>
              <a:rPr lang="zh-TW" altLang="en-US" sz="2600" dirty="0" smtClean="0">
                <a:latin typeface="標楷體" panose="03000509000000000000" pitchFamily="65" charset="-120"/>
                <a:ea typeface="標楷體" panose="03000509000000000000" pitchFamily="65" charset="-120"/>
              </a:rPr>
              <a:t>將獎助單元上限，改為直接列出發給費用上限</a:t>
            </a:r>
            <a:endParaRPr lang="en-US" altLang="zh-TW" sz="2600" dirty="0" smtClean="0">
              <a:latin typeface="標楷體" panose="03000509000000000000" pitchFamily="65" charset="-120"/>
              <a:ea typeface="標楷體" panose="03000509000000000000" pitchFamily="65" charset="-120"/>
            </a:endParaRPr>
          </a:p>
          <a:p>
            <a:pPr marL="914400" lvl="1" indent="-457200">
              <a:lnSpc>
                <a:spcPts val="4000"/>
              </a:lnSpc>
              <a:buClr>
                <a:srgbClr val="D34817"/>
              </a:buClr>
              <a:buFont typeface="Wingdings" panose="05000000000000000000" pitchFamily="2" charset="2"/>
              <a:buChar char="Ø"/>
              <a:defRPr/>
            </a:pPr>
            <a:r>
              <a:rPr lang="zh-TW" altLang="en-US" sz="2600" dirty="0">
                <a:latin typeface="標楷體" panose="03000509000000000000" pitchFamily="65" charset="-120"/>
                <a:ea typeface="標楷體" panose="03000509000000000000" pitchFamily="65" charset="-120"/>
              </a:rPr>
              <a:t>明定</a:t>
            </a:r>
            <a:r>
              <a:rPr lang="zh-TW" altLang="en-US" sz="2600" dirty="0" smtClean="0">
                <a:latin typeface="標楷體" panose="03000509000000000000" pitchFamily="65" charset="-120"/>
                <a:ea typeface="標楷體" panose="03000509000000000000" pitchFamily="65" charset="-120"/>
              </a:rPr>
              <a:t>非</a:t>
            </a:r>
            <a:r>
              <a:rPr lang="zh-TW" altLang="en-US" sz="2600" dirty="0">
                <a:latin typeface="標楷體" panose="03000509000000000000" pitchFamily="65" charset="-120"/>
                <a:ea typeface="標楷體" panose="03000509000000000000" pitchFamily="65" charset="-120"/>
              </a:rPr>
              <a:t>本部補助經費，不受本標準表限制</a:t>
            </a:r>
          </a:p>
        </p:txBody>
      </p:sp>
    </p:spTree>
    <p:extLst>
      <p:ext uri="{BB962C8B-B14F-4D97-AF65-F5344CB8AC3E}">
        <p14:creationId xmlns:p14="http://schemas.microsoft.com/office/powerpoint/2010/main" val="31057893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solidFill>
                  <a:srgbClr val="0000FF"/>
                </a:solidFill>
              </a:rPr>
              <a:t>配套措施</a:t>
            </a:r>
            <a:r>
              <a:rPr lang="en-US" altLang="zh-TW" sz="3000" dirty="0" smtClean="0">
                <a:solidFill>
                  <a:srgbClr val="0000FF"/>
                </a:solidFill>
              </a:rPr>
              <a:t>(1/2)</a:t>
            </a:r>
            <a:endParaRPr lang="zh-TW" altLang="en-US" dirty="0">
              <a:solidFill>
                <a:srgbClr val="0000FF"/>
              </a:solidFill>
            </a:endParaRPr>
          </a:p>
        </p:txBody>
      </p:sp>
      <p:sp>
        <p:nvSpPr>
          <p:cNvPr id="6" name="矩形 5"/>
          <p:cNvSpPr/>
          <p:nvPr/>
        </p:nvSpPr>
        <p:spPr>
          <a:xfrm>
            <a:off x="827584" y="1412776"/>
            <a:ext cx="7704856" cy="3683060"/>
          </a:xfrm>
          <a:prstGeom prst="rect">
            <a:avLst/>
          </a:prstGeom>
        </p:spPr>
        <p:txBody>
          <a:bodyPr wrap="square">
            <a:spAutoFit/>
          </a:bodyPr>
          <a:lstStyle/>
          <a:p>
            <a:pPr marL="342900" indent="-342900">
              <a:lnSpc>
                <a:spcPts val="4000"/>
              </a:lnSpc>
              <a:buClr>
                <a:srgbClr val="D34817"/>
              </a:buClr>
              <a:buFont typeface="Wingdings" panose="05000000000000000000" pitchFamily="2" charset="2"/>
              <a:buChar char="u"/>
              <a:defRPr/>
            </a:pPr>
            <a:r>
              <a:rPr lang="zh-TW" altLang="zh-TW" sz="2800" b="1" dirty="0" smtClean="0">
                <a:solidFill>
                  <a:srgbClr val="0070C0"/>
                </a:solidFill>
                <a:latin typeface="標楷體" panose="03000509000000000000" pitchFamily="65" charset="-120"/>
                <a:ea typeface="標楷體" panose="03000509000000000000" pitchFamily="65" charset="-120"/>
              </a:rPr>
              <a:t>本</a:t>
            </a:r>
            <a:r>
              <a:rPr lang="zh-TW" altLang="zh-TW" sz="2800" b="1" dirty="0">
                <a:solidFill>
                  <a:srgbClr val="0070C0"/>
                </a:solidFill>
                <a:latin typeface="標楷體" panose="03000509000000000000" pitchFamily="65" charset="-120"/>
                <a:ea typeface="標楷體" panose="03000509000000000000" pitchFamily="65" charset="-120"/>
              </a:rPr>
              <a:t>次修正前已核定之研究計畫所需助理人員費用，請於</a:t>
            </a:r>
            <a:r>
              <a:rPr lang="zh-TW" altLang="zh-TW" sz="2800" b="1" dirty="0">
                <a:solidFill>
                  <a:srgbClr val="00B0F0"/>
                </a:solidFill>
                <a:latin typeface="標楷體" panose="03000509000000000000" pitchFamily="65" charset="-120"/>
                <a:ea typeface="標楷體" panose="03000509000000000000" pitchFamily="65" charset="-120"/>
              </a:rPr>
              <a:t>原核定計畫總經費（含管理費）內勻支</a:t>
            </a:r>
            <a:r>
              <a:rPr lang="zh-TW" altLang="zh-TW" sz="2800" b="1" dirty="0">
                <a:solidFill>
                  <a:srgbClr val="0070C0"/>
                </a:solidFill>
                <a:latin typeface="標楷體" panose="03000509000000000000" pitchFamily="65" charset="-120"/>
                <a:ea typeface="標楷體" panose="03000509000000000000" pitchFamily="65" charset="-120"/>
              </a:rPr>
              <a:t>，如</a:t>
            </a:r>
            <a:r>
              <a:rPr lang="zh-TW" altLang="zh-TW" sz="2800" b="1" u="sng" dirty="0">
                <a:solidFill>
                  <a:srgbClr val="FF0000"/>
                </a:solidFill>
                <a:latin typeface="標楷體" panose="03000509000000000000" pitchFamily="65" charset="-120"/>
                <a:ea typeface="標楷體" panose="03000509000000000000" pitchFamily="65" charset="-120"/>
              </a:rPr>
              <a:t>計畫總經費不足支應且執行完畢後無結餘款者</a:t>
            </a:r>
            <a:r>
              <a:rPr lang="zh-TW" altLang="zh-TW" sz="2800" b="1" dirty="0">
                <a:solidFill>
                  <a:srgbClr val="0070C0"/>
                </a:solidFill>
                <a:latin typeface="標楷體" panose="03000509000000000000" pitchFamily="65" charset="-120"/>
                <a:ea typeface="標楷體" panose="03000509000000000000" pitchFamily="65" charset="-120"/>
              </a:rPr>
              <a:t>，</a:t>
            </a:r>
            <a:r>
              <a:rPr lang="zh-TW" altLang="zh-TW" sz="2800" b="1" u="sng" dirty="0">
                <a:solidFill>
                  <a:srgbClr val="FF0000"/>
                </a:solidFill>
                <a:latin typeface="標楷體" panose="03000509000000000000" pitchFamily="65" charset="-120"/>
                <a:ea typeface="標楷體" panose="03000509000000000000" pitchFamily="65" charset="-120"/>
              </a:rPr>
              <a:t>得於計畫執行結束後</a:t>
            </a:r>
            <a:r>
              <a:rPr lang="zh-TW" altLang="zh-TW" sz="2800" b="1" dirty="0">
                <a:solidFill>
                  <a:srgbClr val="0070C0"/>
                </a:solidFill>
                <a:latin typeface="標楷體" panose="03000509000000000000" pitchFamily="65" charset="-120"/>
                <a:ea typeface="標楷體" panose="03000509000000000000" pitchFamily="65" charset="-120"/>
              </a:rPr>
              <a:t>辦理經費結報時一併檢具領款收據、專題研究計畫助理人員追加經費明細表及彙總表</a:t>
            </a:r>
            <a:r>
              <a:rPr lang="zh-TW" altLang="zh-TW" sz="2800" b="1" u="sng" dirty="0">
                <a:solidFill>
                  <a:srgbClr val="FF0000"/>
                </a:solidFill>
                <a:latin typeface="標楷體" panose="03000509000000000000" pitchFamily="65" charset="-120"/>
                <a:ea typeface="標楷體" panose="03000509000000000000" pitchFamily="65" charset="-120"/>
              </a:rPr>
              <a:t>申請追加差額</a:t>
            </a:r>
            <a:r>
              <a:rPr lang="zh-TW" altLang="zh-TW" sz="2800" b="1" dirty="0">
                <a:solidFill>
                  <a:srgbClr val="0070C0"/>
                </a:solidFill>
                <a:latin typeface="標楷體" panose="03000509000000000000" pitchFamily="65" charset="-120"/>
                <a:ea typeface="標楷體" panose="03000509000000000000" pitchFamily="65" charset="-120"/>
              </a:rPr>
              <a:t>。</a:t>
            </a:r>
          </a:p>
          <a:p>
            <a:pPr>
              <a:lnSpc>
                <a:spcPts val="4000"/>
              </a:lnSpc>
              <a:buClr>
                <a:srgbClr val="D34817"/>
              </a:buClr>
              <a:defRPr/>
            </a:pPr>
            <a:endParaRPr lang="en-US" altLang="zh-TW" sz="2800" b="1" dirty="0" smtClean="0">
              <a:solidFill>
                <a:srgbClr val="0070C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038045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solidFill>
                  <a:srgbClr val="0000FF"/>
                </a:solidFill>
              </a:rPr>
              <a:t>配</a:t>
            </a:r>
            <a:r>
              <a:rPr lang="zh-TW" altLang="en-US" dirty="0">
                <a:solidFill>
                  <a:srgbClr val="0000FF"/>
                </a:solidFill>
              </a:rPr>
              <a:t>套</a:t>
            </a:r>
            <a:r>
              <a:rPr lang="zh-TW" altLang="en-US" dirty="0" smtClean="0">
                <a:solidFill>
                  <a:srgbClr val="0000FF"/>
                </a:solidFill>
              </a:rPr>
              <a:t>措施</a:t>
            </a:r>
            <a:r>
              <a:rPr lang="en-US" altLang="zh-TW" sz="3000" dirty="0" smtClean="0">
                <a:solidFill>
                  <a:srgbClr val="0000FF"/>
                </a:solidFill>
              </a:rPr>
              <a:t>(2/2)</a:t>
            </a:r>
            <a:endParaRPr lang="zh-TW" altLang="en-US" dirty="0">
              <a:solidFill>
                <a:srgbClr val="0000FF"/>
              </a:solidFill>
            </a:endParaRPr>
          </a:p>
        </p:txBody>
      </p:sp>
      <p:graphicFrame>
        <p:nvGraphicFramePr>
          <p:cNvPr id="3" name="表格 2"/>
          <p:cNvGraphicFramePr>
            <a:graphicFrameLocks noGrp="1"/>
          </p:cNvGraphicFramePr>
          <p:nvPr>
            <p:extLst>
              <p:ext uri="{D42A27DB-BD31-4B8C-83A1-F6EECF244321}">
                <p14:modId xmlns:p14="http://schemas.microsoft.com/office/powerpoint/2010/main" val="3002809894"/>
              </p:ext>
            </p:extLst>
          </p:nvPr>
        </p:nvGraphicFramePr>
        <p:xfrm>
          <a:off x="755576" y="1268760"/>
          <a:ext cx="7992888" cy="4149080"/>
        </p:xfrm>
        <a:graphic>
          <a:graphicData uri="http://schemas.openxmlformats.org/drawingml/2006/table">
            <a:tbl>
              <a:tblPr firstRow="1" firstCol="1" bandRow="1">
                <a:tableStyleId>{5C22544A-7EE6-4342-B048-85BDC9FD1C3A}</a:tableStyleId>
              </a:tblPr>
              <a:tblGrid>
                <a:gridCol w="916669"/>
                <a:gridCol w="7076219"/>
              </a:tblGrid>
              <a:tr h="1800200">
                <a:tc>
                  <a:txBody>
                    <a:bodyPr/>
                    <a:lstStyle/>
                    <a:p>
                      <a:pPr algn="ctr">
                        <a:lnSpc>
                          <a:spcPts val="2700"/>
                        </a:lnSpc>
                        <a:spcAft>
                          <a:spcPts val="0"/>
                        </a:spcAft>
                      </a:pPr>
                      <a:r>
                        <a:rPr lang="zh-TW" sz="2000" b="1" kern="100" dirty="0">
                          <a:effectLst/>
                          <a:latin typeface="+mn-ea"/>
                          <a:ea typeface="+mn-ea"/>
                        </a:rPr>
                        <a:t>申請</a:t>
                      </a:r>
                      <a:endParaRPr lang="zh-TW" sz="2000" b="1" kern="100" dirty="0">
                        <a:effectLst/>
                        <a:latin typeface="+mn-ea"/>
                        <a:ea typeface="+mn-ea"/>
                        <a:cs typeface="Times New Roman"/>
                      </a:endParaRPr>
                    </a:p>
                  </a:txBody>
                  <a:tcPr marL="68580" marR="68580" marT="0" marB="0">
                    <a:solidFill>
                      <a:schemeClr val="accent5">
                        <a:lumMod val="50000"/>
                      </a:schemeClr>
                    </a:solidFill>
                  </a:tcPr>
                </a:tc>
                <a:tc>
                  <a:txBody>
                    <a:bodyPr/>
                    <a:lstStyle/>
                    <a:p>
                      <a:pPr>
                        <a:lnSpc>
                          <a:spcPts val="2700"/>
                        </a:lnSpc>
                        <a:spcAft>
                          <a:spcPts val="0"/>
                        </a:spcAft>
                      </a:pPr>
                      <a:r>
                        <a:rPr lang="zh-TW" sz="2000" b="0" kern="100" dirty="0">
                          <a:solidFill>
                            <a:schemeClr val="tx1"/>
                          </a:solidFill>
                          <a:effectLst/>
                          <a:latin typeface="+mn-ea"/>
                          <a:ea typeface="+mn-ea"/>
                        </a:rPr>
                        <a:t>調整計畫線上申請系統研究人力費填寫方式</a:t>
                      </a:r>
                    </a:p>
                    <a:p>
                      <a:pPr marL="342900" indent="-342900">
                        <a:lnSpc>
                          <a:spcPts val="2700"/>
                        </a:lnSpc>
                        <a:spcAft>
                          <a:spcPts val="0"/>
                        </a:spcAft>
                        <a:buFont typeface="Wingdings" panose="05000000000000000000" pitchFamily="2" charset="2"/>
                        <a:buChar char="ü"/>
                      </a:pPr>
                      <a:r>
                        <a:rPr lang="zh-TW" sz="2000" b="0" kern="100" dirty="0">
                          <a:solidFill>
                            <a:schemeClr val="tx1"/>
                          </a:solidFill>
                          <a:effectLst/>
                          <a:latin typeface="+mn-ea"/>
                          <a:ea typeface="+mn-ea"/>
                        </a:rPr>
                        <a:t>專任助理：得申請編列勞工退休金</a:t>
                      </a:r>
                      <a:r>
                        <a:rPr lang="en-US" sz="2000" b="0" kern="100" dirty="0">
                          <a:solidFill>
                            <a:schemeClr val="tx1"/>
                          </a:solidFill>
                          <a:effectLst/>
                          <a:latin typeface="+mn-ea"/>
                          <a:ea typeface="+mn-ea"/>
                        </a:rPr>
                        <a:t>/</a:t>
                      </a:r>
                      <a:r>
                        <a:rPr lang="zh-TW" sz="2000" b="0" kern="100" dirty="0">
                          <a:solidFill>
                            <a:schemeClr val="tx1"/>
                          </a:solidFill>
                          <a:effectLst/>
                          <a:latin typeface="+mn-ea"/>
                          <a:ea typeface="+mn-ea"/>
                        </a:rPr>
                        <a:t>離職儲金，依選填之助理級別，系統自動計算</a:t>
                      </a:r>
                      <a:r>
                        <a:rPr lang="zh-TW" sz="2000" b="0" kern="100" dirty="0" smtClean="0">
                          <a:solidFill>
                            <a:schemeClr val="tx1"/>
                          </a:solidFill>
                          <a:effectLst/>
                          <a:latin typeface="+mn-ea"/>
                          <a:ea typeface="+mn-ea"/>
                        </a:rPr>
                        <a:t>金額</a:t>
                      </a:r>
                      <a:endParaRPr lang="en-US" altLang="zh-TW" sz="2000" b="0" kern="100" dirty="0" smtClean="0">
                        <a:solidFill>
                          <a:schemeClr val="tx1"/>
                        </a:solidFill>
                        <a:effectLst/>
                        <a:latin typeface="+mn-ea"/>
                        <a:ea typeface="+mn-ea"/>
                      </a:endParaRPr>
                    </a:p>
                    <a:p>
                      <a:pPr marL="342900" indent="-342900">
                        <a:lnSpc>
                          <a:spcPts val="2700"/>
                        </a:lnSpc>
                        <a:spcAft>
                          <a:spcPts val="0"/>
                        </a:spcAft>
                        <a:buFont typeface="Wingdings" panose="05000000000000000000" pitchFamily="2" charset="2"/>
                        <a:buChar char="ü"/>
                      </a:pPr>
                      <a:r>
                        <a:rPr lang="zh-TW" sz="2000" b="0" kern="100" dirty="0" smtClean="0">
                          <a:solidFill>
                            <a:schemeClr val="tx1"/>
                          </a:solidFill>
                          <a:effectLst/>
                          <a:latin typeface="+mn-ea"/>
                          <a:ea typeface="+mn-ea"/>
                        </a:rPr>
                        <a:t>兼任</a:t>
                      </a:r>
                      <a:r>
                        <a:rPr lang="zh-TW" sz="2000" b="0" kern="100" dirty="0">
                          <a:solidFill>
                            <a:schemeClr val="tx1"/>
                          </a:solidFill>
                          <a:effectLst/>
                          <a:latin typeface="+mn-ea"/>
                          <a:ea typeface="+mn-ea"/>
                        </a:rPr>
                        <a:t>助理：增加兼任助理分類，</a:t>
                      </a:r>
                      <a:r>
                        <a:rPr lang="zh-TW" sz="2000" b="1" u="sng" kern="100" dirty="0">
                          <a:solidFill>
                            <a:srgbClr val="FF0000"/>
                          </a:solidFill>
                          <a:effectLst/>
                          <a:latin typeface="+mn-ea"/>
                          <a:ea typeface="+mn-ea"/>
                        </a:rPr>
                        <a:t>選</a:t>
                      </a:r>
                      <a:r>
                        <a:rPr lang="zh-TW" sz="2000" b="1" u="sng" kern="100" dirty="0" smtClean="0">
                          <a:solidFill>
                            <a:srgbClr val="FF0000"/>
                          </a:solidFill>
                          <a:effectLst/>
                          <a:latin typeface="+mn-ea"/>
                          <a:ea typeface="+mn-ea"/>
                        </a:rPr>
                        <a:t>填</a:t>
                      </a:r>
                      <a:r>
                        <a:rPr lang="zh-TW" altLang="en-US" sz="2000" b="1" u="sng" kern="100" dirty="0" smtClean="0">
                          <a:solidFill>
                            <a:srgbClr val="FF0000"/>
                          </a:solidFill>
                          <a:effectLst/>
                          <a:latin typeface="+mn-ea"/>
                          <a:ea typeface="+mn-ea"/>
                        </a:rPr>
                        <a:t>僱傭關係</a:t>
                      </a:r>
                      <a:r>
                        <a:rPr lang="zh-TW" sz="2000" b="1" u="sng" kern="100" dirty="0" smtClean="0">
                          <a:solidFill>
                            <a:srgbClr val="FF0000"/>
                          </a:solidFill>
                          <a:effectLst/>
                          <a:latin typeface="+mn-ea"/>
                          <a:ea typeface="+mn-ea"/>
                        </a:rPr>
                        <a:t>助理</a:t>
                      </a:r>
                      <a:r>
                        <a:rPr lang="zh-TW" sz="2000" b="1" u="sng" kern="100" dirty="0">
                          <a:solidFill>
                            <a:srgbClr val="FF0000"/>
                          </a:solidFill>
                          <a:effectLst/>
                          <a:latin typeface="+mn-ea"/>
                          <a:ea typeface="+mn-ea"/>
                        </a:rPr>
                        <a:t>者，依填列之助理費用，系統自動計算勞健保費及勞工退休金</a:t>
                      </a:r>
                      <a:r>
                        <a:rPr lang="en-US" sz="2000" b="1" u="sng" kern="100" dirty="0">
                          <a:solidFill>
                            <a:srgbClr val="FF0000"/>
                          </a:solidFill>
                          <a:effectLst/>
                          <a:latin typeface="+mn-ea"/>
                          <a:ea typeface="+mn-ea"/>
                        </a:rPr>
                        <a:t>/</a:t>
                      </a:r>
                      <a:r>
                        <a:rPr lang="zh-TW" sz="2000" b="1" u="sng" kern="100" dirty="0">
                          <a:solidFill>
                            <a:srgbClr val="FF0000"/>
                          </a:solidFill>
                          <a:effectLst/>
                          <a:latin typeface="+mn-ea"/>
                          <a:ea typeface="+mn-ea"/>
                        </a:rPr>
                        <a:t>離職</a:t>
                      </a:r>
                      <a:r>
                        <a:rPr lang="zh-TW" sz="2000" b="1" u="sng" kern="100" dirty="0" smtClean="0">
                          <a:solidFill>
                            <a:srgbClr val="FF0000"/>
                          </a:solidFill>
                          <a:effectLst/>
                          <a:latin typeface="+mn-ea"/>
                          <a:ea typeface="+mn-ea"/>
                        </a:rPr>
                        <a:t>儲金</a:t>
                      </a:r>
                      <a:endParaRPr lang="zh-TW" sz="2000" b="1" u="sng" kern="100" dirty="0">
                        <a:solidFill>
                          <a:srgbClr val="FF0000"/>
                        </a:solidFill>
                        <a:effectLst/>
                        <a:latin typeface="+mn-ea"/>
                        <a:ea typeface="+mn-ea"/>
                        <a:cs typeface="Times New Roman"/>
                      </a:endParaRPr>
                    </a:p>
                  </a:txBody>
                  <a:tcPr marL="68580" marR="68580" marT="0" marB="0">
                    <a:solidFill>
                      <a:schemeClr val="accent3">
                        <a:lumMod val="40000"/>
                        <a:lumOff val="60000"/>
                      </a:schemeClr>
                    </a:solidFill>
                  </a:tcPr>
                </a:tc>
              </a:tr>
              <a:tr h="1110952">
                <a:tc>
                  <a:txBody>
                    <a:bodyPr/>
                    <a:lstStyle/>
                    <a:p>
                      <a:pPr algn="ctr">
                        <a:lnSpc>
                          <a:spcPts val="2700"/>
                        </a:lnSpc>
                        <a:spcAft>
                          <a:spcPts val="0"/>
                        </a:spcAft>
                      </a:pPr>
                      <a:r>
                        <a:rPr lang="zh-TW" sz="2000" b="1" kern="100" dirty="0">
                          <a:effectLst/>
                          <a:latin typeface="+mn-ea"/>
                          <a:ea typeface="+mn-ea"/>
                        </a:rPr>
                        <a:t>核定</a:t>
                      </a:r>
                      <a:endParaRPr lang="zh-TW" sz="2000" b="1" kern="100" dirty="0">
                        <a:effectLst/>
                        <a:latin typeface="+mn-ea"/>
                        <a:ea typeface="+mn-ea"/>
                        <a:cs typeface="Times New Roman"/>
                      </a:endParaRPr>
                    </a:p>
                  </a:txBody>
                  <a:tcPr marL="68580" marR="68580" marT="0" marB="0">
                    <a:solidFill>
                      <a:schemeClr val="accent5">
                        <a:lumMod val="50000"/>
                      </a:schemeClr>
                    </a:solidFill>
                  </a:tcPr>
                </a:tc>
                <a:tc>
                  <a:txBody>
                    <a:bodyPr/>
                    <a:lstStyle/>
                    <a:p>
                      <a:pPr>
                        <a:lnSpc>
                          <a:spcPts val="2700"/>
                        </a:lnSpc>
                        <a:spcAft>
                          <a:spcPts val="0"/>
                        </a:spcAft>
                      </a:pPr>
                      <a:r>
                        <a:rPr lang="zh-TW" sz="2000" b="0" kern="100" dirty="0">
                          <a:solidFill>
                            <a:schemeClr val="tx1"/>
                          </a:solidFill>
                          <a:effectLst/>
                          <a:latin typeface="+mn-ea"/>
                          <a:ea typeface="+mn-ea"/>
                        </a:rPr>
                        <a:t>調整計畫經費核定清單呈現</a:t>
                      </a:r>
                      <a:r>
                        <a:rPr lang="zh-TW" sz="2000" b="0" kern="100" dirty="0" smtClean="0">
                          <a:solidFill>
                            <a:schemeClr val="tx1"/>
                          </a:solidFill>
                          <a:effectLst/>
                          <a:latin typeface="+mn-ea"/>
                          <a:ea typeface="+mn-ea"/>
                        </a:rPr>
                        <a:t>方式</a:t>
                      </a:r>
                      <a:r>
                        <a:rPr lang="en-US" altLang="zh-TW" sz="2000" b="0" kern="100" dirty="0" smtClean="0">
                          <a:solidFill>
                            <a:schemeClr val="tx1"/>
                          </a:solidFill>
                          <a:effectLst/>
                          <a:latin typeface="+mn-ea"/>
                          <a:ea typeface="+mn-ea"/>
                        </a:rPr>
                        <a:t>-</a:t>
                      </a:r>
                      <a:r>
                        <a:rPr lang="zh-TW" altLang="en-US" sz="2000" b="0" kern="100" dirty="0" smtClean="0">
                          <a:solidFill>
                            <a:schemeClr val="tx1"/>
                          </a:solidFill>
                          <a:effectLst/>
                          <a:latin typeface="+mn-ea"/>
                          <a:ea typeface="+mn-ea"/>
                          <a:hlinkClick r:id="rId3" action="ppaction://hlinksldjump"/>
                        </a:rPr>
                        <a:t>附件</a:t>
                      </a:r>
                      <a:endParaRPr lang="zh-TW" sz="2000" b="0" kern="100" dirty="0">
                        <a:solidFill>
                          <a:schemeClr val="tx1"/>
                        </a:solidFill>
                        <a:effectLst/>
                        <a:latin typeface="+mn-ea"/>
                        <a:ea typeface="+mn-ea"/>
                      </a:endParaRPr>
                    </a:p>
                    <a:p>
                      <a:pPr marL="342900" indent="-342900">
                        <a:lnSpc>
                          <a:spcPts val="2700"/>
                        </a:lnSpc>
                        <a:spcAft>
                          <a:spcPts val="0"/>
                        </a:spcAft>
                        <a:buFont typeface="Wingdings" panose="05000000000000000000" pitchFamily="2" charset="2"/>
                        <a:buChar char="ü"/>
                      </a:pPr>
                      <a:r>
                        <a:rPr lang="zh-TW" sz="2000" b="1" u="sng" kern="100" dirty="0" smtClean="0">
                          <a:solidFill>
                            <a:srgbClr val="FF0000"/>
                          </a:solidFill>
                          <a:effectLst/>
                          <a:latin typeface="+mn-ea"/>
                          <a:ea typeface="+mn-ea"/>
                        </a:rPr>
                        <a:t>僅</a:t>
                      </a:r>
                      <a:r>
                        <a:rPr lang="zh-TW" sz="2000" b="1" u="sng" kern="100" dirty="0">
                          <a:solidFill>
                            <a:srgbClr val="FF0000"/>
                          </a:solidFill>
                          <a:effectLst/>
                          <a:latin typeface="+mn-ea"/>
                          <a:ea typeface="+mn-ea"/>
                        </a:rPr>
                        <a:t>核列一筆「助理人員</a:t>
                      </a:r>
                      <a:r>
                        <a:rPr lang="zh-TW" sz="2000" b="1" u="sng" kern="100" dirty="0" smtClean="0">
                          <a:solidFill>
                            <a:srgbClr val="FF0000"/>
                          </a:solidFill>
                          <a:effectLst/>
                          <a:latin typeface="+mn-ea"/>
                          <a:ea typeface="+mn-ea"/>
                        </a:rPr>
                        <a:t>費用</a:t>
                      </a:r>
                      <a:r>
                        <a:rPr lang="en-US" altLang="zh-TW" sz="2000" b="1" u="sng" kern="100" dirty="0" smtClean="0">
                          <a:solidFill>
                            <a:srgbClr val="FF0000"/>
                          </a:solidFill>
                          <a:effectLst/>
                          <a:latin typeface="+mn-ea"/>
                          <a:ea typeface="+mn-ea"/>
                        </a:rPr>
                        <a:t>O</a:t>
                      </a:r>
                      <a:r>
                        <a:rPr lang="zh-TW" altLang="en-US" sz="2000" b="1" u="sng" kern="100" dirty="0" smtClean="0">
                          <a:solidFill>
                            <a:srgbClr val="FF0000"/>
                          </a:solidFill>
                          <a:effectLst/>
                          <a:latin typeface="+mn-ea"/>
                          <a:ea typeface="+mn-ea"/>
                        </a:rPr>
                        <a:t>元</a:t>
                      </a:r>
                      <a:r>
                        <a:rPr lang="zh-TW" sz="2000" b="1" u="sng" kern="100" dirty="0" smtClean="0">
                          <a:solidFill>
                            <a:srgbClr val="FF0000"/>
                          </a:solidFill>
                          <a:effectLst/>
                          <a:latin typeface="+mn-ea"/>
                          <a:ea typeface="+mn-ea"/>
                        </a:rPr>
                        <a:t>」</a:t>
                      </a:r>
                      <a:r>
                        <a:rPr lang="zh-TW" sz="2000" b="1" u="sng" kern="100" dirty="0">
                          <a:solidFill>
                            <a:srgbClr val="FF0000"/>
                          </a:solidFill>
                          <a:effectLst/>
                          <a:latin typeface="+mn-ea"/>
                          <a:ea typeface="+mn-ea"/>
                        </a:rPr>
                        <a:t>，不依助理類別分列細項，以利執行機構依研究需要核實約</a:t>
                      </a:r>
                      <a:r>
                        <a:rPr lang="zh-TW" sz="2000" b="1" u="sng" kern="100" dirty="0" smtClean="0">
                          <a:solidFill>
                            <a:srgbClr val="FF0000"/>
                          </a:solidFill>
                          <a:effectLst/>
                          <a:latin typeface="+mn-ea"/>
                          <a:ea typeface="+mn-ea"/>
                        </a:rPr>
                        <a:t>用</a:t>
                      </a:r>
                      <a:r>
                        <a:rPr lang="en-US" altLang="zh-TW" sz="2000" b="1" u="none" kern="100" dirty="0" smtClean="0">
                          <a:solidFill>
                            <a:srgbClr val="FF0000"/>
                          </a:solidFill>
                          <a:effectLst/>
                          <a:latin typeface="+mn-ea"/>
                          <a:ea typeface="+mn-ea"/>
                        </a:rPr>
                        <a:t> </a:t>
                      </a:r>
                      <a:r>
                        <a:rPr lang="en-US" altLang="zh-TW" sz="1600" b="0" u="none" kern="100" dirty="0" smtClean="0">
                          <a:solidFill>
                            <a:schemeClr val="tx1"/>
                          </a:solidFill>
                          <a:effectLst/>
                          <a:latin typeface="+mn-ea"/>
                          <a:ea typeface="+mn-ea"/>
                        </a:rPr>
                        <a:t>(</a:t>
                      </a:r>
                      <a:r>
                        <a:rPr lang="zh-TW" altLang="zh-TW" sz="1600" b="0" kern="1200" dirty="0" smtClean="0">
                          <a:solidFill>
                            <a:schemeClr val="tx1"/>
                          </a:solidFill>
                          <a:effectLst/>
                          <a:latin typeface="+mn-ea"/>
                          <a:ea typeface="+mn-ea"/>
                          <a:cs typeface="+mn-cs"/>
                        </a:rPr>
                        <a:t>行政院國家科學委員會時期100年1月5日臺會綜二字第1000001732號函，自</a:t>
                      </a:r>
                      <a:r>
                        <a:rPr lang="en-US" altLang="zh-TW" sz="1600" b="0" kern="1200" dirty="0" smtClean="0">
                          <a:solidFill>
                            <a:schemeClr val="tx1"/>
                          </a:solidFill>
                          <a:effectLst/>
                          <a:latin typeface="+mn-ea"/>
                          <a:ea typeface="+mn-ea"/>
                          <a:cs typeface="+mn-cs"/>
                        </a:rPr>
                        <a:t>104.8.1</a:t>
                      </a:r>
                      <a:r>
                        <a:rPr lang="zh-TW" altLang="zh-TW" sz="1600" b="0" kern="1200" dirty="0" smtClean="0">
                          <a:solidFill>
                            <a:schemeClr val="tx1"/>
                          </a:solidFill>
                          <a:effectLst/>
                          <a:latin typeface="+mn-ea"/>
                          <a:ea typeface="+mn-ea"/>
                          <a:cs typeface="+mn-cs"/>
                        </a:rPr>
                        <a:t>起停止適用</a:t>
                      </a:r>
                      <a:r>
                        <a:rPr lang="en-US" altLang="zh-TW" sz="1600" b="0" kern="1200" dirty="0" smtClean="0">
                          <a:solidFill>
                            <a:schemeClr val="tx1"/>
                          </a:solidFill>
                          <a:effectLst/>
                          <a:latin typeface="+mn-ea"/>
                          <a:ea typeface="+mn-ea"/>
                          <a:cs typeface="+mn-cs"/>
                        </a:rPr>
                        <a:t>)</a:t>
                      </a:r>
                      <a:endParaRPr lang="en-US" altLang="zh-TW" sz="1600" b="0" u="sng" kern="100" dirty="0" smtClean="0">
                        <a:solidFill>
                          <a:schemeClr val="tx1"/>
                        </a:solidFill>
                        <a:effectLst/>
                        <a:latin typeface="+mn-ea"/>
                        <a:ea typeface="+mn-ea"/>
                      </a:endParaRPr>
                    </a:p>
                  </a:txBody>
                  <a:tcPr marL="68580" marR="68580" marT="0" marB="0">
                    <a:solidFill>
                      <a:schemeClr val="accent3">
                        <a:lumMod val="40000"/>
                        <a:lumOff val="60000"/>
                      </a:schemeClr>
                    </a:solidFill>
                  </a:tcPr>
                </a:tc>
              </a:tr>
              <a:tr h="720080">
                <a:tc>
                  <a:txBody>
                    <a:bodyPr/>
                    <a:lstStyle/>
                    <a:p>
                      <a:pPr algn="ctr">
                        <a:lnSpc>
                          <a:spcPts val="2700"/>
                        </a:lnSpc>
                        <a:spcAft>
                          <a:spcPts val="0"/>
                        </a:spcAft>
                      </a:pPr>
                      <a:r>
                        <a:rPr lang="zh-TW" sz="2000" b="1" kern="100" dirty="0">
                          <a:effectLst/>
                          <a:latin typeface="+mn-ea"/>
                          <a:ea typeface="+mn-ea"/>
                        </a:rPr>
                        <a:t>管考</a:t>
                      </a:r>
                      <a:endParaRPr lang="zh-TW" sz="2000" b="1" kern="100" dirty="0">
                        <a:effectLst/>
                        <a:latin typeface="+mn-ea"/>
                        <a:ea typeface="+mn-ea"/>
                        <a:cs typeface="Times New Roman"/>
                      </a:endParaRPr>
                    </a:p>
                  </a:txBody>
                  <a:tcPr marL="68580" marR="68580" marT="0" marB="0">
                    <a:solidFill>
                      <a:schemeClr val="accent5">
                        <a:lumMod val="50000"/>
                      </a:schemeClr>
                    </a:solidFill>
                  </a:tcPr>
                </a:tc>
                <a:tc>
                  <a:txBody>
                    <a:bodyPr/>
                    <a:lstStyle/>
                    <a:p>
                      <a:pPr>
                        <a:lnSpc>
                          <a:spcPts val="2700"/>
                        </a:lnSpc>
                        <a:spcAft>
                          <a:spcPts val="0"/>
                        </a:spcAft>
                      </a:pPr>
                      <a:r>
                        <a:rPr lang="zh-TW" altLang="en-US" sz="2000" b="0" kern="100" dirty="0" smtClean="0">
                          <a:solidFill>
                            <a:schemeClr val="tx1"/>
                          </a:solidFill>
                          <a:effectLst/>
                          <a:latin typeface="+mn-ea"/>
                          <a:ea typeface="+mn-ea"/>
                        </a:rPr>
                        <a:t>計畫主持人於</a:t>
                      </a:r>
                      <a:r>
                        <a:rPr lang="zh-TW" sz="2000" b="0" kern="100" dirty="0" smtClean="0">
                          <a:solidFill>
                            <a:schemeClr val="tx1"/>
                          </a:solidFill>
                          <a:effectLst/>
                          <a:latin typeface="+mn-ea"/>
                          <a:ea typeface="+mn-ea"/>
                        </a:rPr>
                        <a:t>繳交</a:t>
                      </a:r>
                      <a:r>
                        <a:rPr lang="zh-TW" sz="2000" b="0" kern="100" dirty="0">
                          <a:solidFill>
                            <a:schemeClr val="tx1"/>
                          </a:solidFill>
                          <a:effectLst/>
                          <a:latin typeface="+mn-ea"/>
                          <a:ea typeface="+mn-ea"/>
                        </a:rPr>
                        <a:t>研究成果報告時須填報計畫研究人力相關資料，以瞭解實際約用助理情形</a:t>
                      </a:r>
                      <a:endParaRPr lang="zh-TW" sz="2000" b="0" kern="100" dirty="0">
                        <a:solidFill>
                          <a:schemeClr val="tx1"/>
                        </a:solidFill>
                        <a:effectLst/>
                        <a:latin typeface="+mn-ea"/>
                        <a:ea typeface="+mn-ea"/>
                        <a:cs typeface="Times New Roman"/>
                      </a:endParaRPr>
                    </a:p>
                  </a:txBody>
                  <a:tcPr marL="68580" marR="68580" marT="0" marB="0">
                    <a:solidFill>
                      <a:schemeClr val="accent3">
                        <a:lumMod val="40000"/>
                        <a:lumOff val="60000"/>
                      </a:schemeClr>
                    </a:solidFill>
                  </a:tcPr>
                </a:tc>
              </a:tr>
            </a:tbl>
          </a:graphicData>
        </a:graphic>
      </p:graphicFrame>
      <p:sp>
        <p:nvSpPr>
          <p:cNvPr id="4" name="文字方塊 3"/>
          <p:cNvSpPr txBox="1"/>
          <p:nvPr/>
        </p:nvSpPr>
        <p:spPr>
          <a:xfrm>
            <a:off x="754832" y="5445224"/>
            <a:ext cx="7993632" cy="830997"/>
          </a:xfrm>
          <a:prstGeom prst="rect">
            <a:avLst/>
          </a:prstGeom>
          <a:noFill/>
        </p:spPr>
        <p:txBody>
          <a:bodyPr wrap="square" rtlCol="0">
            <a:spAutoFit/>
          </a:bodyPr>
          <a:lstStyle/>
          <a:p>
            <a:r>
              <a:rPr lang="zh-TW" altLang="en-US" sz="2400" b="1" dirty="0" smtClean="0">
                <a:solidFill>
                  <a:srgbClr val="00B050"/>
                </a:solidFill>
                <a:latin typeface="+mn-ea"/>
              </a:rPr>
              <a:t>★系統</a:t>
            </a:r>
            <a:r>
              <a:rPr lang="zh-TW" altLang="en-US" sz="2400" b="1" dirty="0">
                <a:solidFill>
                  <a:srgbClr val="00B050"/>
                </a:solidFill>
                <a:latin typeface="+mn-ea"/>
              </a:rPr>
              <a:t>配套措施</a:t>
            </a:r>
            <a:r>
              <a:rPr lang="zh-TW" altLang="en-US" sz="2400" b="1" dirty="0" smtClean="0">
                <a:solidFill>
                  <a:srgbClr val="00B050"/>
                </a:solidFill>
                <a:latin typeface="+mn-ea"/>
              </a:rPr>
              <a:t>，預計自</a:t>
            </a:r>
            <a:r>
              <a:rPr lang="en-US" altLang="zh-TW" sz="2400" b="1" dirty="0" smtClean="0">
                <a:solidFill>
                  <a:srgbClr val="00B050"/>
                </a:solidFill>
                <a:latin typeface="+mn-ea"/>
              </a:rPr>
              <a:t>104.9.1</a:t>
            </a:r>
            <a:r>
              <a:rPr lang="zh-TW" altLang="en-US" sz="2400" b="1" dirty="0" smtClean="0">
                <a:solidFill>
                  <a:srgbClr val="00B050"/>
                </a:solidFill>
                <a:latin typeface="+mn-ea"/>
              </a:rPr>
              <a:t>上線</a:t>
            </a:r>
            <a:r>
              <a:rPr lang="en-US" altLang="zh-TW" sz="2400" b="1" dirty="0" smtClean="0">
                <a:solidFill>
                  <a:srgbClr val="00B050"/>
                </a:solidFill>
                <a:latin typeface="+mn-ea"/>
              </a:rPr>
              <a:t>(</a:t>
            </a:r>
            <a:r>
              <a:rPr lang="zh-TW" altLang="en-US" sz="2400" b="1" dirty="0" smtClean="0">
                <a:solidFill>
                  <a:srgbClr val="00B050"/>
                </a:solidFill>
                <a:latin typeface="+mn-ea"/>
              </a:rPr>
              <a:t>經費核定清單部分，預計自</a:t>
            </a:r>
            <a:r>
              <a:rPr lang="en-US" altLang="zh-TW" sz="2400" b="1" dirty="0" smtClean="0">
                <a:solidFill>
                  <a:srgbClr val="00B050"/>
                </a:solidFill>
                <a:latin typeface="+mn-ea"/>
              </a:rPr>
              <a:t>104.8.1</a:t>
            </a:r>
            <a:r>
              <a:rPr lang="zh-TW" altLang="en-US" sz="2400" b="1" dirty="0" smtClean="0">
                <a:solidFill>
                  <a:srgbClr val="00B050"/>
                </a:solidFill>
                <a:latin typeface="+mn-ea"/>
              </a:rPr>
              <a:t>上線</a:t>
            </a:r>
            <a:r>
              <a:rPr lang="en-US" altLang="zh-TW" sz="2400" b="1" dirty="0" smtClean="0">
                <a:solidFill>
                  <a:srgbClr val="00B050"/>
                </a:solidFill>
                <a:latin typeface="+mn-ea"/>
              </a:rPr>
              <a:t>)</a:t>
            </a:r>
            <a:endParaRPr lang="zh-TW" altLang="en-US" sz="2400" b="1" dirty="0">
              <a:solidFill>
                <a:srgbClr val="00B050"/>
              </a:solidFill>
              <a:latin typeface="+mn-ea"/>
            </a:endParaRPr>
          </a:p>
        </p:txBody>
      </p:sp>
    </p:spTree>
    <p:extLst>
      <p:ext uri="{BB962C8B-B14F-4D97-AF65-F5344CB8AC3E}">
        <p14:creationId xmlns:p14="http://schemas.microsoft.com/office/powerpoint/2010/main" val="1842438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22960" y="365760"/>
            <a:ext cx="7520940" cy="1839104"/>
          </a:xfrm>
        </p:spPr>
        <p:txBody>
          <a:bodyPr/>
          <a:lstStyle/>
          <a:p>
            <a:pPr algn="ctr"/>
            <a:r>
              <a:rPr lang="zh-TW" altLang="zh-TW" dirty="0" smtClean="0">
                <a:solidFill>
                  <a:srgbClr val="0000FF"/>
                </a:solidFill>
              </a:rPr>
              <a:t>本</a:t>
            </a:r>
            <a:r>
              <a:rPr lang="zh-TW" altLang="zh-TW" dirty="0">
                <a:solidFill>
                  <a:srgbClr val="0000FF"/>
                </a:solidFill>
              </a:rPr>
              <a:t>次修正相關</a:t>
            </a:r>
            <a:r>
              <a:rPr lang="zh-TW" altLang="zh-TW" dirty="0" smtClean="0">
                <a:solidFill>
                  <a:srgbClr val="0000FF"/>
                </a:solidFill>
              </a:rPr>
              <a:t>資訊</a:t>
            </a:r>
            <a:r>
              <a:rPr lang="en-US" altLang="zh-TW" dirty="0" smtClean="0">
                <a:solidFill>
                  <a:srgbClr val="0000FF"/>
                </a:solidFill>
              </a:rPr>
              <a:t/>
            </a:r>
            <a:br>
              <a:rPr lang="en-US" altLang="zh-TW" dirty="0" smtClean="0">
                <a:solidFill>
                  <a:srgbClr val="0000FF"/>
                </a:solidFill>
              </a:rPr>
            </a:br>
            <a:r>
              <a:rPr lang="zh-TW" altLang="zh-TW" sz="4000" dirty="0" smtClean="0">
                <a:solidFill>
                  <a:srgbClr val="0000FF"/>
                </a:solidFill>
              </a:rPr>
              <a:t>（</a:t>
            </a:r>
            <a:r>
              <a:rPr lang="zh-TW" altLang="zh-TW" sz="4000" dirty="0">
                <a:solidFill>
                  <a:srgbClr val="0000FF"/>
                </a:solidFill>
              </a:rPr>
              <a:t>含問答集Q&amp;A）</a:t>
            </a:r>
            <a:r>
              <a:rPr lang="en-US" altLang="zh-TW" sz="4000" dirty="0">
                <a:solidFill>
                  <a:srgbClr val="0000FF"/>
                </a:solidFill>
              </a:rPr>
              <a:t/>
            </a:r>
            <a:br>
              <a:rPr lang="en-US" altLang="zh-TW" sz="4000" dirty="0">
                <a:solidFill>
                  <a:srgbClr val="0000FF"/>
                </a:solidFill>
              </a:rPr>
            </a:br>
            <a:endParaRPr lang="zh-TW" altLang="en-US" sz="4000" dirty="0">
              <a:solidFill>
                <a:srgbClr val="0000FF"/>
              </a:solidFill>
            </a:endParaRPr>
          </a:p>
        </p:txBody>
      </p:sp>
      <p:sp>
        <p:nvSpPr>
          <p:cNvPr id="6" name="矩形 5"/>
          <p:cNvSpPr/>
          <p:nvPr/>
        </p:nvSpPr>
        <p:spPr>
          <a:xfrm>
            <a:off x="611560" y="1928664"/>
            <a:ext cx="8064896" cy="4026743"/>
          </a:xfrm>
          <a:prstGeom prst="rect">
            <a:avLst/>
          </a:prstGeom>
        </p:spPr>
        <p:txBody>
          <a:bodyPr wrap="square">
            <a:spAutoFit/>
          </a:bodyPr>
          <a:lstStyle/>
          <a:p>
            <a:r>
              <a:rPr lang="zh-TW" altLang="zh-TW" sz="2800" b="1" dirty="0" smtClean="0">
                <a:solidFill>
                  <a:srgbClr val="0070C0"/>
                </a:solidFill>
                <a:latin typeface="標楷體" panose="03000509000000000000" pitchFamily="65" charset="-120"/>
                <a:ea typeface="標楷體" panose="03000509000000000000" pitchFamily="65" charset="-120"/>
              </a:rPr>
              <a:t>請</a:t>
            </a:r>
            <a:r>
              <a:rPr lang="zh-TW" altLang="zh-TW" sz="2800" b="1" dirty="0">
                <a:solidFill>
                  <a:srgbClr val="0070C0"/>
                </a:solidFill>
                <a:latin typeface="標楷體" panose="03000509000000000000" pitchFamily="65" charset="-120"/>
                <a:ea typeface="標楷體" panose="03000509000000000000" pitchFamily="65" charset="-120"/>
              </a:rPr>
              <a:t>參見</a:t>
            </a:r>
            <a:r>
              <a:rPr lang="zh-TW" altLang="en-US" sz="2800" b="1" dirty="0">
                <a:solidFill>
                  <a:srgbClr val="0070C0"/>
                </a:solidFill>
                <a:latin typeface="標楷體" panose="03000509000000000000" pitchFamily="65" charset="-120"/>
                <a:ea typeface="標楷體" panose="03000509000000000000" pitchFamily="65" charset="-120"/>
              </a:rPr>
              <a:t>科技</a:t>
            </a:r>
            <a:r>
              <a:rPr lang="zh-TW" altLang="zh-TW" sz="2800" b="1" dirty="0">
                <a:solidFill>
                  <a:srgbClr val="0070C0"/>
                </a:solidFill>
                <a:latin typeface="標楷體" panose="03000509000000000000" pitchFamily="65" charset="-120"/>
                <a:ea typeface="標楷體" panose="03000509000000000000" pitchFamily="65" charset="-120"/>
              </a:rPr>
              <a:t>部網站首頁─「專題研究計畫專區</a:t>
            </a:r>
            <a:r>
              <a:rPr lang="zh-TW" altLang="zh-TW" sz="2800" b="1" dirty="0" smtClean="0">
                <a:solidFill>
                  <a:srgbClr val="0070C0"/>
                </a:solidFill>
                <a:latin typeface="標楷體" panose="03000509000000000000" pitchFamily="65" charset="-120"/>
                <a:ea typeface="標楷體" panose="03000509000000000000" pitchFamily="65" charset="-120"/>
              </a:rPr>
              <a:t>」</a:t>
            </a:r>
            <a:endParaRPr lang="en-US" altLang="zh-TW" sz="2800" b="1" dirty="0" smtClean="0">
              <a:solidFill>
                <a:srgbClr val="0070C0"/>
              </a:solidFill>
              <a:latin typeface="標楷體" panose="03000509000000000000" pitchFamily="65" charset="-120"/>
              <a:ea typeface="標楷體" panose="03000509000000000000" pitchFamily="65" charset="-120"/>
            </a:endParaRPr>
          </a:p>
          <a:p>
            <a:r>
              <a:rPr lang="zh-TW" altLang="zh-TW" sz="2800" b="1" dirty="0" smtClean="0">
                <a:solidFill>
                  <a:srgbClr val="0070C0"/>
                </a:solidFill>
                <a:latin typeface="標楷體" panose="03000509000000000000" pitchFamily="65" charset="-120"/>
                <a:ea typeface="標楷體" panose="03000509000000000000" pitchFamily="65" charset="-120"/>
              </a:rPr>
              <a:t>網址</a:t>
            </a:r>
            <a:r>
              <a:rPr lang="zh-TW" altLang="zh-TW" sz="2800" b="1" dirty="0">
                <a:solidFill>
                  <a:srgbClr val="0070C0"/>
                </a:solidFill>
                <a:latin typeface="標楷體" panose="03000509000000000000" pitchFamily="65" charset="-120"/>
                <a:ea typeface="標楷體" panose="03000509000000000000" pitchFamily="65" charset="-120"/>
              </a:rPr>
              <a:t>：</a:t>
            </a:r>
            <a:r>
              <a:rPr lang="zh-TW" altLang="zh-TW" sz="2800" b="1" dirty="0">
                <a:solidFill>
                  <a:srgbClr val="0070C0"/>
                </a:solidFill>
                <a:latin typeface="標楷體" panose="03000509000000000000" pitchFamily="65" charset="-120"/>
                <a:ea typeface="標楷體" panose="03000509000000000000" pitchFamily="65" charset="-120"/>
                <a:hlinkClick r:id="rId3"/>
              </a:rPr>
              <a:t>http://www.most.gov.tw/np.aspx?ctNode=1640&amp;mp=</a:t>
            </a:r>
            <a:r>
              <a:rPr lang="zh-TW" altLang="zh-TW" sz="2800" b="1" dirty="0" smtClean="0">
                <a:solidFill>
                  <a:srgbClr val="0070C0"/>
                </a:solidFill>
                <a:latin typeface="標楷體" panose="03000509000000000000" pitchFamily="65" charset="-120"/>
                <a:ea typeface="標楷體" panose="03000509000000000000" pitchFamily="65" charset="-120"/>
                <a:hlinkClick r:id="rId3"/>
              </a:rPr>
              <a:t>1</a:t>
            </a:r>
            <a:endParaRPr lang="en-US" altLang="zh-TW" sz="2800" b="1" dirty="0" smtClean="0">
              <a:solidFill>
                <a:srgbClr val="0070C0"/>
              </a:solidFill>
              <a:latin typeface="標楷體" panose="03000509000000000000" pitchFamily="65" charset="-120"/>
              <a:ea typeface="標楷體" panose="03000509000000000000" pitchFamily="65" charset="-120"/>
            </a:endParaRPr>
          </a:p>
          <a:p>
            <a:endParaRPr lang="en-US" altLang="zh-TW" sz="2800" b="1" dirty="0">
              <a:solidFill>
                <a:srgbClr val="0070C0"/>
              </a:solidFill>
              <a:latin typeface="標楷體" panose="03000509000000000000" pitchFamily="65" charset="-120"/>
              <a:ea typeface="標楷體" panose="03000509000000000000" pitchFamily="65" charset="-120"/>
            </a:endParaRPr>
          </a:p>
          <a:p>
            <a:r>
              <a:rPr lang="zh-TW" altLang="zh-TW" sz="2800" b="1" dirty="0" smtClean="0">
                <a:solidFill>
                  <a:srgbClr val="0070C0"/>
                </a:solidFill>
                <a:latin typeface="標楷體" panose="03000509000000000000" pitchFamily="65" charset="-120"/>
                <a:ea typeface="標楷體" panose="03000509000000000000" pitchFamily="65" charset="-120"/>
              </a:rPr>
              <a:t>如</a:t>
            </a:r>
            <a:r>
              <a:rPr lang="zh-TW" altLang="zh-TW" sz="2800" b="1" dirty="0">
                <a:solidFill>
                  <a:srgbClr val="0070C0"/>
                </a:solidFill>
                <a:latin typeface="標楷體" panose="03000509000000000000" pitchFamily="65" charset="-120"/>
                <a:ea typeface="標楷體" panose="03000509000000000000" pitchFamily="65" charset="-120"/>
              </a:rPr>
              <a:t>有疑義，請電</a:t>
            </a:r>
            <a:r>
              <a:rPr lang="zh-TW" altLang="zh-TW" sz="2800" b="1" dirty="0" smtClean="0">
                <a:solidFill>
                  <a:srgbClr val="0070C0"/>
                </a:solidFill>
                <a:latin typeface="標楷體" panose="03000509000000000000" pitchFamily="65" charset="-120"/>
                <a:ea typeface="標楷體" panose="03000509000000000000" pitchFamily="65" charset="-120"/>
              </a:rPr>
              <a:t>洽</a:t>
            </a:r>
            <a:r>
              <a:rPr lang="zh-TW" altLang="en-US" sz="2800" b="1" dirty="0" smtClean="0">
                <a:solidFill>
                  <a:srgbClr val="0070C0"/>
                </a:solidFill>
                <a:latin typeface="標楷體" panose="03000509000000000000" pitchFamily="65" charset="-120"/>
                <a:ea typeface="標楷體" panose="03000509000000000000" pitchFamily="65" charset="-120"/>
              </a:rPr>
              <a:t>科技部綜合規劃司三科</a:t>
            </a:r>
            <a:endParaRPr lang="en-US" altLang="zh-TW" sz="2800" b="1" dirty="0" smtClean="0">
              <a:solidFill>
                <a:srgbClr val="0070C0"/>
              </a:solidFill>
              <a:latin typeface="標楷體" panose="03000509000000000000" pitchFamily="65" charset="-120"/>
              <a:ea typeface="標楷體" panose="03000509000000000000" pitchFamily="65" charset="-120"/>
            </a:endParaRPr>
          </a:p>
          <a:p>
            <a:r>
              <a:rPr lang="en-US" altLang="zh-TW" sz="2800" b="1" dirty="0" smtClean="0">
                <a:solidFill>
                  <a:srgbClr val="0070C0"/>
                </a:solidFill>
                <a:latin typeface="標楷體" panose="03000509000000000000" pitchFamily="65" charset="-120"/>
                <a:ea typeface="標楷體" panose="03000509000000000000" pitchFamily="65" charset="-120"/>
              </a:rPr>
              <a:t>(</a:t>
            </a:r>
            <a:r>
              <a:rPr lang="zh-TW" altLang="zh-TW" sz="2800" b="1" dirty="0" smtClean="0">
                <a:solidFill>
                  <a:srgbClr val="0070C0"/>
                </a:solidFill>
                <a:latin typeface="標楷體" panose="03000509000000000000" pitchFamily="65" charset="-120"/>
                <a:ea typeface="標楷體" panose="03000509000000000000" pitchFamily="65" charset="-120"/>
              </a:rPr>
              <a:t>02</a:t>
            </a:r>
            <a:r>
              <a:rPr lang="zh-TW" altLang="zh-TW" sz="2800" b="1" dirty="0">
                <a:solidFill>
                  <a:srgbClr val="0070C0"/>
                </a:solidFill>
                <a:latin typeface="標楷體" panose="03000509000000000000" pitchFamily="65" charset="-120"/>
                <a:ea typeface="標楷體" panose="03000509000000000000" pitchFamily="65" charset="-120"/>
              </a:rPr>
              <a:t>）2737-7980、7435、7440、7567、7568、</a:t>
            </a:r>
            <a:r>
              <a:rPr lang="zh-TW" altLang="zh-TW" sz="2800" b="1" dirty="0" smtClean="0">
                <a:solidFill>
                  <a:srgbClr val="0070C0"/>
                </a:solidFill>
                <a:latin typeface="標楷體" panose="03000509000000000000" pitchFamily="65" charset="-120"/>
                <a:ea typeface="標楷體" panose="03000509000000000000" pitchFamily="65" charset="-120"/>
              </a:rPr>
              <a:t>8010</a:t>
            </a:r>
            <a:r>
              <a:rPr lang="en-US" altLang="zh-TW" sz="2800" b="1" dirty="0" smtClean="0">
                <a:solidFill>
                  <a:srgbClr val="0070C0"/>
                </a:solidFill>
                <a:latin typeface="標楷體" panose="03000509000000000000" pitchFamily="65" charset="-120"/>
                <a:ea typeface="標楷體" panose="03000509000000000000" pitchFamily="65" charset="-120"/>
              </a:rPr>
              <a:t> (</a:t>
            </a:r>
            <a:r>
              <a:rPr lang="zh-TW" altLang="en-US" sz="2800" b="1" dirty="0" smtClean="0">
                <a:solidFill>
                  <a:srgbClr val="0070C0"/>
                </a:solidFill>
                <a:latin typeface="標楷體" panose="03000509000000000000" pitchFamily="65" charset="-120"/>
                <a:ea typeface="標楷體" panose="03000509000000000000" pitchFamily="65" charset="-120"/>
              </a:rPr>
              <a:t>建議逕詢平日業務承辦窗口</a:t>
            </a:r>
            <a:r>
              <a:rPr lang="en-US" altLang="zh-TW" sz="2800" b="1" dirty="0" smtClean="0">
                <a:solidFill>
                  <a:srgbClr val="0070C0"/>
                </a:solidFill>
                <a:latin typeface="標楷體" panose="03000509000000000000" pitchFamily="65" charset="-120"/>
                <a:ea typeface="標楷體" panose="03000509000000000000" pitchFamily="65" charset="-120"/>
              </a:rPr>
              <a:t>)</a:t>
            </a:r>
            <a:endParaRPr lang="zh-TW" altLang="zh-TW" sz="2800" b="1" dirty="0">
              <a:solidFill>
                <a:srgbClr val="0070C0"/>
              </a:solidFill>
              <a:latin typeface="標楷體" panose="03000509000000000000" pitchFamily="65" charset="-120"/>
              <a:ea typeface="標楷體" panose="03000509000000000000" pitchFamily="65" charset="-120"/>
            </a:endParaRPr>
          </a:p>
          <a:p>
            <a:pPr marL="914400" lvl="1" indent="-457200">
              <a:lnSpc>
                <a:spcPts val="3800"/>
              </a:lnSpc>
              <a:buClr>
                <a:srgbClr val="D34817"/>
              </a:buClr>
              <a:buFont typeface="Wingdings" panose="05000000000000000000" pitchFamily="2" charset="2"/>
              <a:buChar char="Ø"/>
              <a:defRPr/>
            </a:pPr>
            <a:endParaRPr lang="zh-TW" altLang="en-US" sz="2800" b="1" dirty="0">
              <a:solidFill>
                <a:srgbClr val="0070C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9048884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8083" y="2492896"/>
            <a:ext cx="9144000" cy="1204306"/>
          </a:xfrm>
        </p:spPr>
        <p:txBody>
          <a:bodyPr/>
          <a:lstStyle/>
          <a:p>
            <a:r>
              <a:rPr lang="zh-TW" altLang="en-US" sz="6000" dirty="0" smtClean="0">
                <a:solidFill>
                  <a:srgbClr val="0070C0"/>
                </a:solidFill>
              </a:rPr>
              <a:t>敬請</a:t>
            </a:r>
            <a:r>
              <a:rPr lang="zh-TW" altLang="en-US" sz="6000" dirty="0">
                <a:solidFill>
                  <a:srgbClr val="0070C0"/>
                </a:solidFill>
              </a:rPr>
              <a:t>指教</a:t>
            </a:r>
          </a:p>
        </p:txBody>
      </p:sp>
      <p:sp>
        <p:nvSpPr>
          <p:cNvPr id="4" name="投影片編號版面配置區 3"/>
          <p:cNvSpPr>
            <a:spLocks noGrp="1"/>
          </p:cNvSpPr>
          <p:nvPr>
            <p:ph type="sldNum" sz="quarter" idx="12"/>
          </p:nvPr>
        </p:nvSpPr>
        <p:spPr/>
        <p:txBody>
          <a:bodyPr/>
          <a:lstStyle/>
          <a:p>
            <a:fld id="{73E91B94-C6CD-4D31-9F5C-6BD844F6E1BC}" type="slidenum">
              <a:rPr lang="zh-TW" altLang="en-US" smtClean="0"/>
              <a:t>8</a:t>
            </a:fld>
            <a:endParaRPr lang="zh-TW" altLang="en-US"/>
          </a:p>
        </p:txBody>
      </p:sp>
    </p:spTree>
    <p:extLst>
      <p:ext uri="{BB962C8B-B14F-4D97-AF65-F5344CB8AC3E}">
        <p14:creationId xmlns:p14="http://schemas.microsoft.com/office/powerpoint/2010/main" val="30604887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0" y="11708"/>
            <a:ext cx="9144000" cy="608980"/>
          </a:xfrm>
        </p:spPr>
        <p:txBody>
          <a:bodyPr/>
          <a:lstStyle/>
          <a:p>
            <a:pPr algn="l"/>
            <a:r>
              <a:rPr lang="zh-TW" altLang="en-US" sz="2000" b="1" dirty="0" smtClean="0">
                <a:solidFill>
                  <a:srgbClr val="0000FF"/>
                </a:solidFill>
              </a:rPr>
              <a:t>附件</a:t>
            </a:r>
            <a:r>
              <a:rPr lang="en-US" altLang="zh-TW" sz="2000" b="1" dirty="0" smtClean="0">
                <a:solidFill>
                  <a:srgbClr val="0000FF"/>
                </a:solidFill>
              </a:rPr>
              <a:t>-</a:t>
            </a:r>
            <a:r>
              <a:rPr lang="zh-TW" altLang="en-US" sz="2000" b="1" dirty="0" smtClean="0">
                <a:solidFill>
                  <a:srgbClr val="0000FF"/>
                </a:solidFill>
              </a:rPr>
              <a:t>兼任助理費用支給標準表</a:t>
            </a:r>
            <a:endParaRPr lang="zh-TW" altLang="en-US" sz="2000" b="1" dirty="0">
              <a:solidFill>
                <a:srgbClr val="0000FF"/>
              </a:solidFill>
            </a:endParaRPr>
          </a:p>
        </p:txBody>
      </p:sp>
      <p:sp>
        <p:nvSpPr>
          <p:cNvPr id="4" name="投影片編號版面配置區 3"/>
          <p:cNvSpPr>
            <a:spLocks noGrp="1"/>
          </p:cNvSpPr>
          <p:nvPr>
            <p:ph type="sldNum" sz="quarter" idx="12"/>
          </p:nvPr>
        </p:nvSpPr>
        <p:spPr/>
        <p:txBody>
          <a:bodyPr/>
          <a:lstStyle/>
          <a:p>
            <a:fld id="{73E91B94-C6CD-4D31-9F5C-6BD844F6E1BC}" type="slidenum">
              <a:rPr lang="zh-TW" altLang="en-US" smtClean="0"/>
              <a:t>9</a:t>
            </a:fld>
            <a:endParaRPr lang="zh-TW" altLang="en-US"/>
          </a:p>
        </p:txBody>
      </p:sp>
      <p:sp>
        <p:nvSpPr>
          <p:cNvPr id="8" name="向右箭號 7"/>
          <p:cNvSpPr/>
          <p:nvPr/>
        </p:nvSpPr>
        <p:spPr>
          <a:xfrm>
            <a:off x="4122812" y="3083458"/>
            <a:ext cx="360040" cy="350962"/>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11" name="圖片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30" y="568996"/>
            <a:ext cx="4075422" cy="5236245"/>
          </a:xfrm>
          <a:prstGeom prst="rect">
            <a:avLst/>
          </a:prstGeom>
        </p:spPr>
      </p:pic>
      <p:pic>
        <p:nvPicPr>
          <p:cNvPr id="12" name="圖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11836" y="420198"/>
            <a:ext cx="4398952" cy="5326521"/>
          </a:xfrm>
          <a:prstGeom prst="rect">
            <a:avLst/>
          </a:prstGeom>
        </p:spPr>
      </p:pic>
      <p:sp>
        <p:nvSpPr>
          <p:cNvPr id="10" name="文字方塊 9"/>
          <p:cNvSpPr txBox="1"/>
          <p:nvPr/>
        </p:nvSpPr>
        <p:spPr>
          <a:xfrm>
            <a:off x="7846404" y="5760680"/>
            <a:ext cx="792088" cy="369332"/>
          </a:xfrm>
          <a:prstGeom prst="rect">
            <a:avLst/>
          </a:prstGeom>
          <a:noFill/>
        </p:spPr>
        <p:txBody>
          <a:bodyPr wrap="square" rtlCol="0">
            <a:spAutoFit/>
          </a:bodyPr>
          <a:lstStyle/>
          <a:p>
            <a:r>
              <a:rPr lang="en-US" altLang="zh-TW" dirty="0" smtClean="0">
                <a:hlinkClick r:id="rId4" action="ppaction://hlinksldjump"/>
              </a:rPr>
              <a:t>back</a:t>
            </a:r>
            <a:endParaRPr lang="zh-TW" altLang="en-US" dirty="0"/>
          </a:p>
        </p:txBody>
      </p:sp>
    </p:spTree>
    <p:extLst>
      <p:ext uri="{BB962C8B-B14F-4D97-AF65-F5344CB8AC3E}">
        <p14:creationId xmlns:p14="http://schemas.microsoft.com/office/powerpoint/2010/main" val="918636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佈景主題1">
  <a:themeElements>
    <a:clrScheme name="原創">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角度">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角度">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4155</TotalTime>
  <Words>866</Words>
  <Application>Microsoft Office PowerPoint</Application>
  <PresentationFormat>如螢幕大小 (4:3)</PresentationFormat>
  <Paragraphs>62</Paragraphs>
  <Slides>10</Slides>
  <Notes>7</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佈景主題1</vt:lpstr>
      <vt:lpstr>科技部補助專題研究計畫 助理人員約用注意事項 修正重點說明</vt:lpstr>
      <vt:lpstr>修正重點(1/3)</vt:lpstr>
      <vt:lpstr>修正重點(2/3)</vt:lpstr>
      <vt:lpstr>修正重點(3/3)</vt:lpstr>
      <vt:lpstr>配套措施(1/2)</vt:lpstr>
      <vt:lpstr>配套措施(2/2)</vt:lpstr>
      <vt:lpstr>本次修正相關資訊 （含問答集Q&amp;A） </vt:lpstr>
      <vt:lpstr>敬請指教</vt:lpstr>
      <vt:lpstr>附件-兼任助理費用支給標準表</vt:lpstr>
      <vt:lpstr>附件-經費核定清單修正示意圖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科學研究的影響評估</dc:title>
  <dc:creator>ccyeh</dc:creator>
  <cp:lastModifiedBy>研究發展處學術服務組許美瑤</cp:lastModifiedBy>
  <cp:revision>417</cp:revision>
  <cp:lastPrinted>2015-07-14T13:17:54Z</cp:lastPrinted>
  <dcterms:created xsi:type="dcterms:W3CDTF">2015-02-28T01:24:56Z</dcterms:created>
  <dcterms:modified xsi:type="dcterms:W3CDTF">2015-08-11T03:06:35Z</dcterms:modified>
</cp:coreProperties>
</file>